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1"/>
  </p:sldMasterIdLst>
  <p:notesMasterIdLst>
    <p:notesMasterId r:id="rId45"/>
  </p:notesMasterIdLst>
  <p:sldIdLst>
    <p:sldId id="256" r:id="rId2"/>
    <p:sldId id="267" r:id="rId3"/>
    <p:sldId id="257" r:id="rId4"/>
    <p:sldId id="276" r:id="rId5"/>
    <p:sldId id="258" r:id="rId6"/>
    <p:sldId id="261" r:id="rId7"/>
    <p:sldId id="262" r:id="rId8"/>
    <p:sldId id="265" r:id="rId9"/>
    <p:sldId id="263" r:id="rId10"/>
    <p:sldId id="264" r:id="rId11"/>
    <p:sldId id="277" r:id="rId12"/>
    <p:sldId id="274" r:id="rId13"/>
    <p:sldId id="275" r:id="rId14"/>
    <p:sldId id="283" r:id="rId15"/>
    <p:sldId id="278" r:id="rId16"/>
    <p:sldId id="279" r:id="rId17"/>
    <p:sldId id="281" r:id="rId18"/>
    <p:sldId id="282" r:id="rId19"/>
    <p:sldId id="285" r:id="rId20"/>
    <p:sldId id="286" r:id="rId21"/>
    <p:sldId id="288" r:id="rId22"/>
    <p:sldId id="287" r:id="rId23"/>
    <p:sldId id="302" r:id="rId24"/>
    <p:sldId id="289" r:id="rId25"/>
    <p:sldId id="290" r:id="rId26"/>
    <p:sldId id="306" r:id="rId27"/>
    <p:sldId id="291" r:id="rId28"/>
    <p:sldId id="293" r:id="rId29"/>
    <p:sldId id="292" r:id="rId30"/>
    <p:sldId id="294" r:id="rId31"/>
    <p:sldId id="295" r:id="rId32"/>
    <p:sldId id="298" r:id="rId33"/>
    <p:sldId id="296" r:id="rId34"/>
    <p:sldId id="297" r:id="rId35"/>
    <p:sldId id="303" r:id="rId36"/>
    <p:sldId id="272" r:id="rId37"/>
    <p:sldId id="300" r:id="rId38"/>
    <p:sldId id="301" r:id="rId39"/>
    <p:sldId id="273" r:id="rId40"/>
    <p:sldId id="304" r:id="rId41"/>
    <p:sldId id="305" r:id="rId42"/>
    <p:sldId id="307" r:id="rId43"/>
    <p:sldId id="308"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0" d="100"/>
          <a:sy n="70" d="100"/>
        </p:scale>
        <p:origin x="-1080"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24" d="100"/>
          <a:sy n="124" d="100"/>
        </p:scale>
        <p:origin x="-4936"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6EB203-33FE-4140-824D-13F896837429}" type="datetimeFigureOut">
              <a:rPr lang="en-US" smtClean="0"/>
              <a:t>5/22/2016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EF9009-8039-6549-9B6A-918C8EA1F22C}" type="slidenum">
              <a:rPr lang="en-US" smtClean="0"/>
              <a:t>‹N°›</a:t>
            </a:fld>
            <a:endParaRPr lang="en-US"/>
          </a:p>
        </p:txBody>
      </p:sp>
    </p:spTree>
    <p:extLst>
      <p:ext uri="{BB962C8B-B14F-4D97-AF65-F5344CB8AC3E}">
        <p14:creationId xmlns:p14="http://schemas.microsoft.com/office/powerpoint/2010/main" val="41517503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EF9009-8039-6549-9B6A-918C8EA1F22C}" type="slidenum">
              <a:rPr lang="en-US" smtClean="0"/>
              <a:t>1</a:t>
            </a:fld>
            <a:endParaRPr lang="en-US"/>
          </a:p>
        </p:txBody>
      </p:sp>
    </p:spTree>
    <p:extLst>
      <p:ext uri="{BB962C8B-B14F-4D97-AF65-F5344CB8AC3E}">
        <p14:creationId xmlns:p14="http://schemas.microsoft.com/office/powerpoint/2010/main" val="1963312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MAXIMAL INTENSITY PROGECTION  REFLECTS THE HIGHEST SIGNAL</a:t>
            </a:r>
            <a:r>
              <a:rPr lang="en-US" baseline="0" dirty="0" smtClean="0"/>
              <a:t> INTENSITY NAD THUS SHOW TH FLUID AND BILE FILLED OBJECTS. </a:t>
            </a:r>
            <a:r>
              <a:rPr lang="en-US" baseline="0" dirty="0" err="1" smtClean="0"/>
              <a:t>iT</a:t>
            </a:r>
            <a:r>
              <a:rPr lang="en-US" baseline="0" dirty="0" smtClean="0"/>
              <a:t> CAN BE REFORMATED IN RADIAL ARRAY.</a:t>
            </a:r>
            <a:endParaRPr lang="en-US" dirty="0"/>
          </a:p>
        </p:txBody>
      </p:sp>
      <p:sp>
        <p:nvSpPr>
          <p:cNvPr id="4" name="Slide Number Placeholder 3"/>
          <p:cNvSpPr>
            <a:spLocks noGrp="1"/>
          </p:cNvSpPr>
          <p:nvPr>
            <p:ph type="sldNum" sz="quarter" idx="10"/>
          </p:nvPr>
        </p:nvSpPr>
        <p:spPr/>
        <p:txBody>
          <a:bodyPr/>
          <a:lstStyle/>
          <a:p>
            <a:fld id="{5DEF9009-8039-6549-9B6A-918C8EA1F22C}" type="slidenum">
              <a:rPr lang="en-US" smtClean="0"/>
              <a:t>10</a:t>
            </a:fld>
            <a:endParaRPr lang="en-US"/>
          </a:p>
        </p:txBody>
      </p:sp>
    </p:spTree>
    <p:extLst>
      <p:ext uri="{BB962C8B-B14F-4D97-AF65-F5344CB8AC3E}">
        <p14:creationId xmlns:p14="http://schemas.microsoft.com/office/powerpoint/2010/main" val="440013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provides an overview of biliary tract anatomy and is particularly useful for identifying upstream obstruction and strictures</a:t>
            </a:r>
          </a:p>
          <a:p>
            <a:endParaRPr lang="en-US" dirty="0"/>
          </a:p>
        </p:txBody>
      </p:sp>
      <p:sp>
        <p:nvSpPr>
          <p:cNvPr id="4" name="Slide Number Placeholder 3"/>
          <p:cNvSpPr>
            <a:spLocks noGrp="1"/>
          </p:cNvSpPr>
          <p:nvPr>
            <p:ph type="sldNum" sz="quarter" idx="10"/>
          </p:nvPr>
        </p:nvSpPr>
        <p:spPr/>
        <p:txBody>
          <a:bodyPr/>
          <a:lstStyle/>
          <a:p>
            <a:fld id="{5DEF9009-8039-6549-9B6A-918C8EA1F22C}" type="slidenum">
              <a:rPr lang="en-US" smtClean="0"/>
              <a:t>11</a:t>
            </a:fld>
            <a:endParaRPr lang="en-US"/>
          </a:p>
        </p:txBody>
      </p:sp>
    </p:spTree>
    <p:extLst>
      <p:ext uri="{BB962C8B-B14F-4D97-AF65-F5344CB8AC3E}">
        <p14:creationId xmlns:p14="http://schemas.microsoft.com/office/powerpoint/2010/main" val="663695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F9009-8039-6549-9B6A-918C8EA1F22C}" type="slidenum">
              <a:rPr lang="en-US" smtClean="0"/>
              <a:t>12</a:t>
            </a:fld>
            <a:endParaRPr lang="en-US"/>
          </a:p>
        </p:txBody>
      </p:sp>
    </p:spTree>
    <p:extLst>
      <p:ext uri="{BB962C8B-B14F-4D97-AF65-F5344CB8AC3E}">
        <p14:creationId xmlns:p14="http://schemas.microsoft.com/office/powerpoint/2010/main" val="2468667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40 STUDIES WERE REVIEWED, MORE THAN 4700</a:t>
            </a:r>
            <a:r>
              <a:rPr lang="en-US" baseline="0" dirty="0" smtClean="0"/>
              <a:t> TOTAL PATIENTS.</a:t>
            </a:r>
          </a:p>
          <a:p>
            <a:endParaRPr lang="en-US" baseline="0" dirty="0" smtClean="0"/>
          </a:p>
          <a:p>
            <a:r>
              <a:rPr lang="en-US" baseline="0" dirty="0" smtClean="0"/>
              <a:t>When compared with US Ct AND </a:t>
            </a:r>
            <a:r>
              <a:rPr lang="en-US" baseline="0" dirty="0" err="1" smtClean="0"/>
              <a:t>ercp</a:t>
            </a:r>
            <a:r>
              <a:rPr lang="en-US" baseline="0" dirty="0" smtClean="0"/>
              <a:t>, it performed much better than US or CT (20and 40 </a:t>
            </a:r>
            <a:r>
              <a:rPr lang="en-US" baseline="0" dirty="0" err="1" smtClean="0"/>
              <a:t>vs</a:t>
            </a:r>
            <a:r>
              <a:rPr lang="en-US" baseline="0" dirty="0" smtClean="0"/>
              <a:t> 80) but not as well as ERCP, when comparing the evaluation with ERCP for stone detection, however it assists in evaluating who will actually need ERCP.</a:t>
            </a:r>
          </a:p>
          <a:p>
            <a:r>
              <a:rPr lang="en-US" sz="1200" kern="1200" dirty="0" smtClean="0">
                <a:solidFill>
                  <a:schemeClr val="tx1"/>
                </a:solidFill>
                <a:latin typeface="+mn-lt"/>
                <a:ea typeface="+mn-ea"/>
                <a:cs typeface="+mn-cs"/>
              </a:rPr>
              <a:t>One pitfall is the reduced accuracy of MR cholangiography in the detection of small stones (</a:t>
            </a:r>
            <a:r>
              <a:rPr lang="en-US" sz="1200" u="sng" kern="1200" dirty="0" smtClean="0">
                <a:solidFill>
                  <a:schemeClr val="tx1"/>
                </a:solidFill>
                <a:latin typeface="+mn-lt"/>
                <a:ea typeface="+mn-ea"/>
                <a:cs typeface="+mn-cs"/>
              </a:rPr>
              <a:t>9). </a:t>
            </a:r>
          </a:p>
          <a:p>
            <a:r>
              <a:rPr lang="en-US" sz="1200" u="sng" kern="1200" dirty="0" smtClean="0">
                <a:solidFill>
                  <a:schemeClr val="tx1"/>
                </a:solidFill>
                <a:latin typeface="+mn-lt"/>
                <a:ea typeface="+mn-ea"/>
                <a:cs typeface="+mn-cs"/>
              </a:rPr>
              <a:t>Even with thin-section 3D imaging techniques, the sensitivity for stones that are 3 mm or smaller is substantially less than for larger calculi and may be less than 50% (4).</a:t>
            </a:r>
          </a:p>
          <a:p>
            <a:r>
              <a:rPr lang="en-US" sz="1200" u="sng" kern="1200" dirty="0" smtClean="0">
                <a:solidFill>
                  <a:schemeClr val="tx1"/>
                </a:solidFill>
                <a:latin typeface="+mn-lt"/>
                <a:ea typeface="+mn-ea"/>
                <a:cs typeface="+mn-cs"/>
              </a:rPr>
              <a:t> Such small biliary stones are also missed at ERCP, with their presence often confirmed only when a blind balloon sweep brings them into view with an optical endoscope.</a:t>
            </a:r>
          </a:p>
          <a:p>
            <a:endParaRPr lang="en-US" sz="1200" u="sng" kern="1200" dirty="0" smtClean="0">
              <a:solidFill>
                <a:schemeClr val="tx1"/>
              </a:solidFill>
              <a:latin typeface="+mn-lt"/>
              <a:ea typeface="+mn-ea"/>
              <a:cs typeface="+mn-cs"/>
            </a:endParaRPr>
          </a:p>
          <a:p>
            <a:r>
              <a:rPr lang="en-US" sz="1200" u="none" kern="1200" dirty="0" smtClean="0">
                <a:solidFill>
                  <a:schemeClr val="tx1"/>
                </a:solidFill>
                <a:latin typeface="+mn-lt"/>
                <a:ea typeface="+mn-ea"/>
                <a:cs typeface="+mn-cs"/>
              </a:rPr>
              <a:t>There</a:t>
            </a:r>
            <a:r>
              <a:rPr lang="en-US" sz="1200" u="none" kern="1200" baseline="0" dirty="0" smtClean="0">
                <a:solidFill>
                  <a:schemeClr val="tx1"/>
                </a:solidFill>
                <a:latin typeface="+mn-lt"/>
                <a:ea typeface="+mn-ea"/>
                <a:cs typeface="+mn-cs"/>
              </a:rPr>
              <a:t> are multiple studies in the literature that evaluate </a:t>
            </a:r>
            <a:r>
              <a:rPr lang="en-US" sz="1200" u="none" kern="1200" baseline="0" dirty="0" err="1" smtClean="0">
                <a:solidFill>
                  <a:schemeClr val="tx1"/>
                </a:solidFill>
                <a:latin typeface="+mn-lt"/>
                <a:ea typeface="+mn-ea"/>
                <a:cs typeface="+mn-cs"/>
              </a:rPr>
              <a:t>th</a:t>
            </a:r>
            <a:r>
              <a:rPr lang="en-US" sz="1200" u="none" kern="1200" baseline="0" dirty="0" smtClean="0">
                <a:solidFill>
                  <a:schemeClr val="tx1"/>
                </a:solidFill>
                <a:latin typeface="+mn-lt"/>
                <a:ea typeface="+mn-ea"/>
                <a:cs typeface="+mn-cs"/>
              </a:rPr>
              <a:t> use or need for MRCP prior to ERCP and almost all recommend its use since it is a non invasive tool that </a:t>
            </a:r>
            <a:r>
              <a:rPr lang="en-US" sz="1200" u="none" kern="1200" baseline="0" dirty="0" err="1" smtClean="0">
                <a:solidFill>
                  <a:schemeClr val="tx1"/>
                </a:solidFill>
                <a:latin typeface="+mn-lt"/>
                <a:ea typeface="+mn-ea"/>
                <a:cs typeface="+mn-cs"/>
              </a:rPr>
              <a:t>assits</a:t>
            </a:r>
            <a:r>
              <a:rPr lang="en-US" sz="1200" u="none" kern="1200" baseline="0" dirty="0" smtClean="0">
                <a:solidFill>
                  <a:schemeClr val="tx1"/>
                </a:solidFill>
                <a:latin typeface="+mn-lt"/>
                <a:ea typeface="+mn-ea"/>
                <a:cs typeface="+mn-cs"/>
              </a:rPr>
              <a:t> in the </a:t>
            </a:r>
            <a:r>
              <a:rPr lang="en-US" sz="1200" u="none" kern="1200" baseline="0" dirty="0" err="1" smtClean="0">
                <a:solidFill>
                  <a:schemeClr val="tx1"/>
                </a:solidFill>
                <a:latin typeface="+mn-lt"/>
                <a:ea typeface="+mn-ea"/>
                <a:cs typeface="+mn-cs"/>
              </a:rPr>
              <a:t>diceision</a:t>
            </a:r>
            <a:r>
              <a:rPr lang="en-US" sz="1200" u="none" kern="1200" baseline="0" dirty="0" smtClean="0">
                <a:solidFill>
                  <a:schemeClr val="tx1"/>
                </a:solidFill>
                <a:latin typeface="+mn-lt"/>
                <a:ea typeface="+mn-ea"/>
                <a:cs typeface="+mn-cs"/>
              </a:rPr>
              <a:t> making </a:t>
            </a:r>
            <a:r>
              <a:rPr lang="en-US" sz="1200" u="none" kern="1200" baseline="0" dirty="0" err="1" smtClean="0">
                <a:solidFill>
                  <a:schemeClr val="tx1"/>
                </a:solidFill>
                <a:latin typeface="+mn-lt"/>
                <a:ea typeface="+mn-ea"/>
                <a:cs typeface="+mn-cs"/>
              </a:rPr>
              <a:t>wether</a:t>
            </a:r>
            <a:r>
              <a:rPr lang="en-US" sz="1200" u="none" kern="1200" baseline="0" dirty="0" smtClean="0">
                <a:solidFill>
                  <a:schemeClr val="tx1"/>
                </a:solidFill>
                <a:latin typeface="+mn-lt"/>
                <a:ea typeface="+mn-ea"/>
                <a:cs typeface="+mn-cs"/>
              </a:rPr>
              <a:t> the procedure should be preformed or not.</a:t>
            </a:r>
            <a:endParaRPr lang="en-US" u="none" dirty="0"/>
          </a:p>
        </p:txBody>
      </p:sp>
      <p:sp>
        <p:nvSpPr>
          <p:cNvPr id="4" name="Slide Number Placeholder 3"/>
          <p:cNvSpPr>
            <a:spLocks noGrp="1"/>
          </p:cNvSpPr>
          <p:nvPr>
            <p:ph type="sldNum" sz="quarter" idx="10"/>
          </p:nvPr>
        </p:nvSpPr>
        <p:spPr/>
        <p:txBody>
          <a:bodyPr/>
          <a:lstStyle/>
          <a:p>
            <a:fld id="{5DEF9009-8039-6549-9B6A-918C8EA1F22C}" type="slidenum">
              <a:rPr lang="en-US" smtClean="0"/>
              <a:t>13</a:t>
            </a:fld>
            <a:endParaRPr lang="en-US"/>
          </a:p>
        </p:txBody>
      </p:sp>
    </p:spTree>
    <p:extLst>
      <p:ext uri="{BB962C8B-B14F-4D97-AF65-F5344CB8AC3E}">
        <p14:creationId xmlns:p14="http://schemas.microsoft.com/office/powerpoint/2010/main" val="3991468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We prospectively surveyed gastroenterologists who referred patients for </a:t>
            </a:r>
            <a:r>
              <a:rPr lang="en-US" sz="1200" kern="1200" dirty="0" err="1" smtClean="0">
                <a:solidFill>
                  <a:schemeClr val="tx1"/>
                </a:solidFill>
                <a:latin typeface="+mn-lt"/>
                <a:ea typeface="+mn-ea"/>
                <a:cs typeface="+mn-cs"/>
              </a:rPr>
              <a:t>nonurgent</a:t>
            </a:r>
            <a:r>
              <a:rPr lang="en-US" sz="1200" kern="1200" dirty="0" smtClean="0">
                <a:solidFill>
                  <a:schemeClr val="tx1"/>
                </a:solidFill>
                <a:latin typeface="+mn-lt"/>
                <a:ea typeface="+mn-ea"/>
                <a:cs typeface="+mn-cs"/>
              </a:rPr>
              <a:t> MRCP for </a:t>
            </a:r>
            <a:r>
              <a:rPr lang="en-US" sz="1200" kern="1200" dirty="0" err="1" smtClean="0">
                <a:solidFill>
                  <a:schemeClr val="tx1"/>
                </a:solidFill>
                <a:latin typeface="+mn-lt"/>
                <a:ea typeface="+mn-ea"/>
                <a:cs typeface="+mn-cs"/>
              </a:rPr>
              <a:t>pancreaticobiliary</a:t>
            </a:r>
            <a:r>
              <a:rPr lang="en-US" sz="1200" kern="1200" dirty="0" smtClean="0">
                <a:solidFill>
                  <a:schemeClr val="tx1"/>
                </a:solidFill>
                <a:latin typeface="+mn-lt"/>
                <a:ea typeface="+mn-ea"/>
                <a:cs typeface="+mn-cs"/>
              </a:rPr>
              <a:t> evaluation. Before MRCP, gastroenterologists reported the working diagnosis, confidence level (high, moderate, low), and next step in clinical management if MRCP was unavailable. MRCP was performed with standard protocols, including secretin enhancement. After reviewing MRCP findings and without referring to their previous assessment, gastroenterologists reported a revised diagnosis, confidence level, and next step in clinical management. They then compared pre- and post-MRCP management plans and rated the influence of MRCP on changing management from 1 (none) to 5 (major). </a:t>
            </a:r>
          </a:p>
          <a:p>
            <a:r>
              <a:rPr lang="en-US" sz="1200" kern="1200" dirty="0" smtClean="0">
                <a:solidFill>
                  <a:schemeClr val="tx1"/>
                </a:solidFill>
                <a:latin typeface="+mn-lt"/>
                <a:ea typeface="+mn-ea"/>
                <a:cs typeface="+mn-cs"/>
              </a:rPr>
              <a:t>Recommendations of ERCP and endoscopic ultrasound decreased after MRCP (from 49.1% to 35.1%, p=0.03, and from 26.9% to 13.5%, p≤0.01). After MRCP, high confidence in diagnosis increased (from 72/171 to 100/171, p&lt;0.01), as did recommendations for noninvasive therapy (from 18/171 to 56/171, p&lt;0.01). A major or substantial change in clinical management was made in the care of 67 of 171 patients (39.2%).</a:t>
            </a:r>
            <a:endParaRPr lang="en-US" dirty="0"/>
          </a:p>
        </p:txBody>
      </p:sp>
      <p:sp>
        <p:nvSpPr>
          <p:cNvPr id="4" name="Slide Number Placeholder 3"/>
          <p:cNvSpPr>
            <a:spLocks noGrp="1"/>
          </p:cNvSpPr>
          <p:nvPr>
            <p:ph type="sldNum" sz="quarter" idx="10"/>
          </p:nvPr>
        </p:nvSpPr>
        <p:spPr/>
        <p:txBody>
          <a:bodyPr/>
          <a:lstStyle/>
          <a:p>
            <a:fld id="{5DEF9009-8039-6549-9B6A-918C8EA1F22C}" type="slidenum">
              <a:rPr lang="en-US" smtClean="0"/>
              <a:t>14</a:t>
            </a:fld>
            <a:endParaRPr lang="en-US"/>
          </a:p>
        </p:txBody>
      </p:sp>
      <p:sp>
        <p:nvSpPr>
          <p:cNvPr id="5" name="TextBox 4"/>
          <p:cNvSpPr txBox="1"/>
          <p:nvPr/>
        </p:nvSpPr>
        <p:spPr>
          <a:xfrm>
            <a:off x="-1833238" y="5295377"/>
            <a:ext cx="184666" cy="369332"/>
          </a:xfrm>
          <a:prstGeom prst="rect">
            <a:avLst/>
          </a:prstGeom>
          <a:noFill/>
        </p:spPr>
        <p:txBody>
          <a:bodyPr wrap="none" rtlCol="0">
            <a:spAutoFit/>
          </a:bodyPr>
          <a:lstStyle/>
          <a:p>
            <a:endParaRPr lang="en-US" dirty="0"/>
          </a:p>
        </p:txBody>
      </p:sp>
      <p:sp>
        <p:nvSpPr>
          <p:cNvPr id="6" name="TextBox 5"/>
          <p:cNvSpPr txBox="1"/>
          <p:nvPr/>
        </p:nvSpPr>
        <p:spPr>
          <a:xfrm>
            <a:off x="225314" y="4107246"/>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91713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EF9009-8039-6549-9B6A-918C8EA1F22C}" type="slidenum">
              <a:rPr lang="en-US" smtClean="0"/>
              <a:t>15</a:t>
            </a:fld>
            <a:endParaRPr lang="en-US"/>
          </a:p>
        </p:txBody>
      </p:sp>
    </p:spTree>
    <p:extLst>
      <p:ext uri="{BB962C8B-B14F-4D97-AF65-F5344CB8AC3E}">
        <p14:creationId xmlns:p14="http://schemas.microsoft.com/office/powerpoint/2010/main" val="3245103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EF9009-8039-6549-9B6A-918C8EA1F22C}" type="slidenum">
              <a:rPr lang="en-US" smtClean="0"/>
              <a:t>16</a:t>
            </a:fld>
            <a:endParaRPr lang="en-US"/>
          </a:p>
        </p:txBody>
      </p:sp>
    </p:spTree>
    <p:extLst>
      <p:ext uri="{BB962C8B-B14F-4D97-AF65-F5344CB8AC3E}">
        <p14:creationId xmlns:p14="http://schemas.microsoft.com/office/powerpoint/2010/main" val="2021221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EF9009-8039-6549-9B6A-918C8EA1F22C}" type="slidenum">
              <a:rPr lang="en-US" smtClean="0"/>
              <a:t>17</a:t>
            </a:fld>
            <a:endParaRPr lang="en-US"/>
          </a:p>
        </p:txBody>
      </p:sp>
    </p:spTree>
    <p:extLst>
      <p:ext uri="{BB962C8B-B14F-4D97-AF65-F5344CB8AC3E}">
        <p14:creationId xmlns:p14="http://schemas.microsoft.com/office/powerpoint/2010/main" val="2866239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EF9009-8039-6549-9B6A-918C8EA1F22C}" type="slidenum">
              <a:rPr lang="en-US" smtClean="0"/>
              <a:t>18</a:t>
            </a:fld>
            <a:endParaRPr lang="en-US"/>
          </a:p>
        </p:txBody>
      </p:sp>
    </p:spTree>
    <p:extLst>
      <p:ext uri="{BB962C8B-B14F-4D97-AF65-F5344CB8AC3E}">
        <p14:creationId xmlns:p14="http://schemas.microsoft.com/office/powerpoint/2010/main" val="3031032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he T2W images are prone to through-plane flow artifacts, manifest- </a:t>
            </a:r>
            <a:r>
              <a:rPr lang="en-US" dirty="0" err="1"/>
              <a:t>ing</a:t>
            </a:r>
            <a:r>
              <a:rPr lang="en-US" dirty="0"/>
              <a:t> as foci of signal loss in fluid-containing </a:t>
            </a:r>
            <a:r>
              <a:rPr lang="en-US" dirty="0" err="1"/>
              <a:t>struc</a:t>
            </a:r>
            <a:r>
              <a:rPr lang="en-US" dirty="0"/>
              <a:t>- </a:t>
            </a:r>
            <a:r>
              <a:rPr lang="en-US" dirty="0" err="1"/>
              <a:t>tures</a:t>
            </a:r>
            <a:r>
              <a:rPr lang="en-US" dirty="0"/>
              <a:t>. These flow artifacts are typically centrally located within the </a:t>
            </a:r>
            <a:r>
              <a:rPr lang="en-US" dirty="0" err="1"/>
              <a:t>extrahepatic</a:t>
            </a:r>
            <a:r>
              <a:rPr lang="en-US" dirty="0"/>
              <a:t> bile duct on axial images and are not present on coronal sequences. </a:t>
            </a:r>
          </a:p>
          <a:p>
            <a:endParaRPr lang="en-US" dirty="0"/>
          </a:p>
          <a:p>
            <a:endParaRPr lang="en-US" dirty="0"/>
          </a:p>
        </p:txBody>
      </p:sp>
      <p:sp>
        <p:nvSpPr>
          <p:cNvPr id="4" name="Slide Number Placeholder 3"/>
          <p:cNvSpPr>
            <a:spLocks noGrp="1"/>
          </p:cNvSpPr>
          <p:nvPr>
            <p:ph type="sldNum" sz="quarter" idx="10"/>
          </p:nvPr>
        </p:nvSpPr>
        <p:spPr/>
        <p:txBody>
          <a:bodyPr/>
          <a:lstStyle/>
          <a:p>
            <a:fld id="{5DEF9009-8039-6549-9B6A-918C8EA1F22C}" type="slidenum">
              <a:rPr lang="en-US" smtClean="0"/>
              <a:t>19</a:t>
            </a:fld>
            <a:endParaRPr lang="en-US"/>
          </a:p>
        </p:txBody>
      </p:sp>
    </p:spTree>
    <p:extLst>
      <p:ext uri="{BB962C8B-B14F-4D97-AF65-F5344CB8AC3E}">
        <p14:creationId xmlns:p14="http://schemas.microsoft.com/office/powerpoint/2010/main" val="3512247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 quality images </a:t>
            </a:r>
            <a:r>
              <a:rPr lang="en-US" dirty="0" err="1" smtClean="0"/>
              <a:t>independet</a:t>
            </a:r>
            <a:r>
              <a:rPr lang="en-US" dirty="0" smtClean="0"/>
              <a:t> of the patients </a:t>
            </a:r>
            <a:r>
              <a:rPr lang="en-US" dirty="0" err="1" smtClean="0"/>
              <a:t>habbitus</a:t>
            </a:r>
            <a:r>
              <a:rPr lang="en-US" dirty="0" smtClean="0"/>
              <a:t>.</a:t>
            </a:r>
          </a:p>
          <a:p>
            <a:r>
              <a:rPr lang="en-US" dirty="0" smtClean="0"/>
              <a:t>The modality is important prior to ERCP- endoscopic retrograde </a:t>
            </a:r>
            <a:r>
              <a:rPr lang="en-US" dirty="0" err="1" smtClean="0"/>
              <a:t>cholangiopancreatography</a:t>
            </a:r>
            <a:r>
              <a:rPr lang="en-US" dirty="0" smtClean="0"/>
              <a:t> for better planning and</a:t>
            </a:r>
            <a:r>
              <a:rPr lang="en-US" baseline="0" dirty="0" smtClean="0"/>
              <a:t> anatomic evaluation</a:t>
            </a:r>
            <a:endParaRPr lang="en-US" dirty="0"/>
          </a:p>
        </p:txBody>
      </p:sp>
      <p:sp>
        <p:nvSpPr>
          <p:cNvPr id="4" name="Slide Number Placeholder 3"/>
          <p:cNvSpPr>
            <a:spLocks noGrp="1"/>
          </p:cNvSpPr>
          <p:nvPr>
            <p:ph type="sldNum" sz="quarter" idx="10"/>
          </p:nvPr>
        </p:nvSpPr>
        <p:spPr/>
        <p:txBody>
          <a:bodyPr/>
          <a:lstStyle/>
          <a:p>
            <a:fld id="{5DEF9009-8039-6549-9B6A-918C8EA1F22C}" type="slidenum">
              <a:rPr lang="en-US" smtClean="0"/>
              <a:t>2</a:t>
            </a:fld>
            <a:endParaRPr lang="en-US"/>
          </a:p>
        </p:txBody>
      </p:sp>
    </p:spTree>
    <p:extLst>
      <p:ext uri="{BB962C8B-B14F-4D97-AF65-F5344CB8AC3E}">
        <p14:creationId xmlns:p14="http://schemas.microsoft.com/office/powerpoint/2010/main" val="3713687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EF9009-8039-6549-9B6A-918C8EA1F22C}" type="slidenum">
              <a:rPr lang="en-US" smtClean="0"/>
              <a:t>20</a:t>
            </a:fld>
            <a:endParaRPr lang="en-US"/>
          </a:p>
        </p:txBody>
      </p:sp>
    </p:spTree>
    <p:extLst>
      <p:ext uri="{BB962C8B-B14F-4D97-AF65-F5344CB8AC3E}">
        <p14:creationId xmlns:p14="http://schemas.microsoft.com/office/powerpoint/2010/main" val="3795970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EF9009-8039-6549-9B6A-918C8EA1F22C}" type="slidenum">
              <a:rPr lang="en-US" smtClean="0"/>
              <a:t>21</a:t>
            </a:fld>
            <a:endParaRPr lang="en-US"/>
          </a:p>
        </p:txBody>
      </p:sp>
    </p:spTree>
    <p:extLst>
      <p:ext uri="{BB962C8B-B14F-4D97-AF65-F5344CB8AC3E}">
        <p14:creationId xmlns:p14="http://schemas.microsoft.com/office/powerpoint/2010/main" val="677179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accuracy = 69% vs. 93% for Reader 1 (P &lt; 0.001) and 57% vs. 85% for Reader 2 (P = 0.002). No significant difference in the </a:t>
            </a:r>
            <a:r>
              <a:rPr lang="en-US" sz="1200" kern="1200" dirty="0" err="1" smtClean="0">
                <a:solidFill>
                  <a:schemeClr val="tx1"/>
                </a:solidFill>
                <a:latin typeface="+mn-lt"/>
                <a:ea typeface="+mn-ea"/>
                <a:cs typeface="+mn-cs"/>
              </a:rPr>
              <a:t>Az</a:t>
            </a:r>
            <a:r>
              <a:rPr lang="en-US" sz="1200" kern="1200" dirty="0" smtClean="0">
                <a:solidFill>
                  <a:schemeClr val="tx1"/>
                </a:solidFill>
                <a:latin typeface="+mn-lt"/>
                <a:ea typeface="+mn-ea"/>
                <a:cs typeface="+mn-cs"/>
              </a:rPr>
              <a:t> values and accuracy was found between MRCP and DWI combined, and MRCP, DWI, and contrast-enhanced T1WI combined (P &gt; 0.050). There was substantial </a:t>
            </a:r>
            <a:r>
              <a:rPr lang="en-US" sz="1200" kern="1200" dirty="0" err="1" smtClean="0">
                <a:solidFill>
                  <a:schemeClr val="tx1"/>
                </a:solidFill>
                <a:latin typeface="+mn-lt"/>
                <a:ea typeface="+mn-ea"/>
                <a:cs typeface="+mn-cs"/>
              </a:rPr>
              <a:t>interobserver</a:t>
            </a:r>
            <a:r>
              <a:rPr lang="en-US" sz="1200" kern="1200" dirty="0" smtClean="0">
                <a:solidFill>
                  <a:schemeClr val="tx1"/>
                </a:solidFill>
                <a:latin typeface="+mn-lt"/>
                <a:ea typeface="+mn-ea"/>
                <a:cs typeface="+mn-cs"/>
              </a:rPr>
              <a:t> agreement in all three image sets (</a:t>
            </a:r>
            <a:r>
              <a:rPr lang="en-US" sz="1200" kern="1200" dirty="0" err="1" smtClean="0">
                <a:solidFill>
                  <a:schemeClr val="tx1"/>
                </a:solidFill>
                <a:latin typeface="+mn-lt"/>
                <a:ea typeface="+mn-ea"/>
                <a:cs typeface="+mn-cs"/>
              </a:rPr>
              <a:t>κ</a:t>
            </a:r>
            <a:r>
              <a:rPr lang="en-US" sz="1200" kern="1200" dirty="0" smtClean="0">
                <a:solidFill>
                  <a:schemeClr val="tx1"/>
                </a:solidFill>
                <a:latin typeface="+mn-lt"/>
                <a:ea typeface="+mn-ea"/>
                <a:cs typeface="+mn-cs"/>
              </a:rPr>
              <a:t> = 0.695-0.732).</a:t>
            </a:r>
            <a:r>
              <a:rPr lang="en-US" sz="1600" kern="1200" dirty="0" smtClean="0">
                <a:solidFill>
                  <a:schemeClr val="tx1"/>
                </a:solidFill>
                <a:latin typeface="+mn-lt"/>
                <a:ea typeface="+mn-ea"/>
                <a:cs typeface="+mn-cs"/>
              </a:rPr>
              <a:t> </a:t>
            </a:r>
            <a:r>
              <a:rPr lang="en-US" sz="1800" b="1" kern="1200" dirty="0" smtClean="0">
                <a:solidFill>
                  <a:schemeClr val="tx1"/>
                </a:solidFill>
                <a:latin typeface="+mn-lt"/>
                <a:ea typeface="+mn-ea"/>
                <a:cs typeface="+mn-cs"/>
              </a:rPr>
              <a:t>Improvement of </a:t>
            </a:r>
            <a:r>
              <a:rPr lang="en-US" sz="1800" b="1" kern="1200" dirty="0" err="1" smtClean="0">
                <a:solidFill>
                  <a:schemeClr val="tx1"/>
                </a:solidFill>
                <a:latin typeface="+mn-lt"/>
                <a:ea typeface="+mn-ea"/>
                <a:cs typeface="+mn-cs"/>
              </a:rPr>
              <a:t>approximatly</a:t>
            </a:r>
            <a:r>
              <a:rPr lang="en-US" sz="1800" b="1" kern="1200" dirty="0" smtClean="0">
                <a:solidFill>
                  <a:schemeClr val="tx1"/>
                </a:solidFill>
                <a:latin typeface="+mn-lt"/>
                <a:ea typeface="+mn-ea"/>
                <a:cs typeface="+mn-cs"/>
              </a:rPr>
              <a:t> 33% when DWI images were added to the MRCP</a:t>
            </a:r>
            <a:r>
              <a:rPr lang="en-US" sz="1800" b="1" kern="1200" baseline="0" dirty="0" smtClean="0">
                <a:solidFill>
                  <a:schemeClr val="tx1"/>
                </a:solidFill>
                <a:latin typeface="+mn-lt"/>
                <a:ea typeface="+mn-ea"/>
                <a:cs typeface="+mn-cs"/>
              </a:rPr>
              <a:t> images</a:t>
            </a:r>
            <a:endParaRPr lang="en-US" sz="18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The addition of DWI to MRCP significantly improved diagnostic accuracy in the characterization of distal biliary strictures.</a:t>
            </a:r>
          </a:p>
          <a:p>
            <a:endParaRPr lang="en-US" dirty="0"/>
          </a:p>
        </p:txBody>
      </p:sp>
      <p:sp>
        <p:nvSpPr>
          <p:cNvPr id="4" name="Slide Number Placeholder 3"/>
          <p:cNvSpPr>
            <a:spLocks noGrp="1"/>
          </p:cNvSpPr>
          <p:nvPr>
            <p:ph type="sldNum" sz="quarter" idx="10"/>
          </p:nvPr>
        </p:nvSpPr>
        <p:spPr/>
        <p:txBody>
          <a:bodyPr/>
          <a:lstStyle/>
          <a:p>
            <a:fld id="{5DEF9009-8039-6549-9B6A-918C8EA1F22C}" type="slidenum">
              <a:rPr lang="en-US" smtClean="0"/>
              <a:t>22</a:t>
            </a:fld>
            <a:endParaRPr lang="en-US"/>
          </a:p>
        </p:txBody>
      </p:sp>
    </p:spTree>
    <p:extLst>
      <p:ext uri="{BB962C8B-B14F-4D97-AF65-F5344CB8AC3E}">
        <p14:creationId xmlns:p14="http://schemas.microsoft.com/office/powerpoint/2010/main" val="4091160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EF9009-8039-6549-9B6A-918C8EA1F22C}" type="slidenum">
              <a:rPr lang="en-US" smtClean="0"/>
              <a:t>23</a:t>
            </a:fld>
            <a:endParaRPr lang="en-US"/>
          </a:p>
        </p:txBody>
      </p:sp>
    </p:spTree>
    <p:extLst>
      <p:ext uri="{BB962C8B-B14F-4D97-AF65-F5344CB8AC3E}">
        <p14:creationId xmlns:p14="http://schemas.microsoft.com/office/powerpoint/2010/main" val="465794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EF9009-8039-6549-9B6A-918C8EA1F22C}" type="slidenum">
              <a:rPr lang="en-US" smtClean="0"/>
              <a:t>24</a:t>
            </a:fld>
            <a:endParaRPr lang="en-US"/>
          </a:p>
        </p:txBody>
      </p:sp>
    </p:spTree>
    <p:extLst>
      <p:ext uri="{BB962C8B-B14F-4D97-AF65-F5344CB8AC3E}">
        <p14:creationId xmlns:p14="http://schemas.microsoft.com/office/powerpoint/2010/main" val="4274109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EF9009-8039-6549-9B6A-918C8EA1F22C}" type="slidenum">
              <a:rPr lang="en-US" smtClean="0"/>
              <a:t>25</a:t>
            </a:fld>
            <a:endParaRPr lang="en-US"/>
          </a:p>
        </p:txBody>
      </p:sp>
    </p:spTree>
    <p:extLst>
      <p:ext uri="{BB962C8B-B14F-4D97-AF65-F5344CB8AC3E}">
        <p14:creationId xmlns:p14="http://schemas.microsoft.com/office/powerpoint/2010/main" val="3117208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EF9009-8039-6549-9B6A-918C8EA1F22C}" type="slidenum">
              <a:rPr lang="en-US" smtClean="0"/>
              <a:t>26</a:t>
            </a:fld>
            <a:endParaRPr lang="en-US"/>
          </a:p>
        </p:txBody>
      </p:sp>
    </p:spTree>
    <p:extLst>
      <p:ext uri="{BB962C8B-B14F-4D97-AF65-F5344CB8AC3E}">
        <p14:creationId xmlns:p14="http://schemas.microsoft.com/office/powerpoint/2010/main" val="7191548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EF9009-8039-6549-9B6A-918C8EA1F22C}" type="slidenum">
              <a:rPr lang="en-US" smtClean="0"/>
              <a:t>27</a:t>
            </a:fld>
            <a:endParaRPr lang="en-US"/>
          </a:p>
        </p:txBody>
      </p:sp>
    </p:spTree>
    <p:extLst>
      <p:ext uri="{BB962C8B-B14F-4D97-AF65-F5344CB8AC3E}">
        <p14:creationId xmlns:p14="http://schemas.microsoft.com/office/powerpoint/2010/main" val="2920429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EF9009-8039-6549-9B6A-918C8EA1F22C}" type="slidenum">
              <a:rPr lang="en-US" smtClean="0"/>
              <a:t>28</a:t>
            </a:fld>
            <a:endParaRPr lang="en-US"/>
          </a:p>
        </p:txBody>
      </p:sp>
    </p:spTree>
    <p:extLst>
      <p:ext uri="{BB962C8B-B14F-4D97-AF65-F5344CB8AC3E}">
        <p14:creationId xmlns:p14="http://schemas.microsoft.com/office/powerpoint/2010/main" val="21595714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EF9009-8039-6549-9B6A-918C8EA1F22C}" type="slidenum">
              <a:rPr lang="en-US" smtClean="0"/>
              <a:t>29</a:t>
            </a:fld>
            <a:endParaRPr lang="en-US"/>
          </a:p>
        </p:txBody>
      </p:sp>
    </p:spTree>
    <p:extLst>
      <p:ext uri="{BB962C8B-B14F-4D97-AF65-F5344CB8AC3E}">
        <p14:creationId xmlns:p14="http://schemas.microsoft.com/office/powerpoint/2010/main" val="506766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When in an </a:t>
            </a:r>
            <a:r>
              <a:rPr lang="en-US" dirty="0" err="1" smtClean="0"/>
              <a:t>homogenic</a:t>
            </a:r>
            <a:r>
              <a:rPr lang="en-US" dirty="0" smtClean="0"/>
              <a:t> magnetic field all protons </a:t>
            </a:r>
            <a:r>
              <a:rPr lang="en-US" dirty="0" err="1" smtClean="0"/>
              <a:t>precess</a:t>
            </a:r>
            <a:r>
              <a:rPr lang="en-US" dirty="0" smtClean="0"/>
              <a:t> in the same direction as the magnet</a:t>
            </a:r>
          </a:p>
          <a:p>
            <a:endParaRPr lang="en-US" dirty="0" smtClean="0"/>
          </a:p>
          <a:p>
            <a:r>
              <a:rPr lang="en-US" dirty="0" smtClean="0"/>
              <a:t>is based on the T2 relaxation time which means that after the RF pulse is given all protons are presented in phase and in the </a:t>
            </a:r>
            <a:r>
              <a:rPr lang="en-US" dirty="0" err="1" smtClean="0"/>
              <a:t>larmore</a:t>
            </a:r>
            <a:r>
              <a:rPr lang="en-US" dirty="0" smtClean="0"/>
              <a:t> </a:t>
            </a:r>
            <a:r>
              <a:rPr lang="en-US" dirty="0" err="1" smtClean="0"/>
              <a:t>persetion</a:t>
            </a:r>
            <a:r>
              <a:rPr lang="en-US" dirty="0" smtClean="0"/>
              <a:t>. However as time passes, they start to decay and their effect on each other minimizes- transverse magnetization decay, or spin </a:t>
            </a:r>
            <a:r>
              <a:rPr lang="en-US" dirty="0" err="1" smtClean="0"/>
              <a:t>spin</a:t>
            </a:r>
            <a:r>
              <a:rPr lang="en-US" dirty="0" smtClean="0"/>
              <a:t> relaxation </a:t>
            </a:r>
            <a:endParaRPr lang="he-IL" dirty="0"/>
          </a:p>
        </p:txBody>
      </p:sp>
      <p:sp>
        <p:nvSpPr>
          <p:cNvPr id="4" name="Slide Number Placeholder 3"/>
          <p:cNvSpPr>
            <a:spLocks noGrp="1"/>
          </p:cNvSpPr>
          <p:nvPr>
            <p:ph type="sldNum" sz="quarter" idx="10"/>
          </p:nvPr>
        </p:nvSpPr>
        <p:spPr/>
        <p:txBody>
          <a:bodyPr/>
          <a:lstStyle/>
          <a:p>
            <a:fld id="{5DEF9009-8039-6549-9B6A-918C8EA1F22C}" type="slidenum">
              <a:rPr lang="en-US" smtClean="0"/>
              <a:t>3</a:t>
            </a:fld>
            <a:endParaRPr lang="en-US"/>
          </a:p>
        </p:txBody>
      </p:sp>
    </p:spTree>
    <p:extLst>
      <p:ext uri="{BB962C8B-B14F-4D97-AF65-F5344CB8AC3E}">
        <p14:creationId xmlns:p14="http://schemas.microsoft.com/office/powerpoint/2010/main" val="1299559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hepatobiliary</a:t>
            </a:r>
            <a:r>
              <a:rPr lang="en-US" sz="1200" kern="1200" dirty="0" smtClean="0">
                <a:solidFill>
                  <a:schemeClr val="tx1"/>
                </a:solidFill>
                <a:effectLst/>
                <a:latin typeface="+mn-lt"/>
                <a:ea typeface="+mn-ea"/>
                <a:cs typeface="+mn-cs"/>
              </a:rPr>
              <a:t> contrast agents offer the opportunity to image both the morphology of the biliary system and also provide functional information provided by excretion of gadolinium into the bile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DEF9009-8039-6549-9B6A-918C8EA1F22C}" type="slidenum">
              <a:rPr lang="en-US" smtClean="0"/>
              <a:t>30</a:t>
            </a:fld>
            <a:endParaRPr lang="en-US"/>
          </a:p>
        </p:txBody>
      </p:sp>
    </p:spTree>
    <p:extLst>
      <p:ext uri="{BB962C8B-B14F-4D97-AF65-F5344CB8AC3E}">
        <p14:creationId xmlns:p14="http://schemas.microsoft.com/office/powerpoint/2010/main" val="30254738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Evaluation of biliary anatomy and detection of normal variants (Figure 13) can be of value in the preoperative evaluation of living liver donors. Normal variants of the biliary ducts </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addition, functional assessment of biliary excretion may be very helpful for the evaluation of biliary obstruction and </a:t>
            </a:r>
            <a:r>
              <a:rPr lang="en-US" sz="1200" kern="1200" dirty="0" err="1" smtClean="0">
                <a:solidFill>
                  <a:schemeClr val="tx1"/>
                </a:solidFill>
                <a:effectLst/>
                <a:latin typeface="+mn-lt"/>
                <a:ea typeface="+mn-ea"/>
                <a:cs typeface="+mn-cs"/>
              </a:rPr>
              <a:t>stenoses</a:t>
            </a:r>
            <a:r>
              <a:rPr lang="en-US" sz="1200" kern="1200" dirty="0" smtClean="0">
                <a:solidFill>
                  <a:schemeClr val="tx1"/>
                </a:solidFill>
                <a:effectLst/>
                <a:latin typeface="+mn-lt"/>
                <a:ea typeface="+mn-ea"/>
                <a:cs typeface="+mn-cs"/>
              </a:rPr>
              <a:t>, e.g. by tumor, stones, strictures in </a:t>
            </a:r>
            <a:r>
              <a:rPr lang="en-US" sz="1200" kern="1200" dirty="0" err="1" smtClean="0">
                <a:solidFill>
                  <a:schemeClr val="tx1"/>
                </a:solidFill>
                <a:effectLst/>
                <a:latin typeface="+mn-lt"/>
                <a:ea typeface="+mn-ea"/>
                <a:cs typeface="+mn-cs"/>
              </a:rPr>
              <a:t>sclerosing</a:t>
            </a:r>
            <a:r>
              <a:rPr lang="en-US" sz="1200" kern="1200" dirty="0" smtClean="0">
                <a:solidFill>
                  <a:schemeClr val="tx1"/>
                </a:solidFill>
                <a:effectLst/>
                <a:latin typeface="+mn-lt"/>
                <a:ea typeface="+mn-ea"/>
                <a:cs typeface="+mn-cs"/>
              </a:rPr>
              <a:t> cholangitis (PSC, Figure 14 and 15), post-surgical anastomosis, in the detection of traumatic or post-surgical bile leaks (Figure 16), and differentiation of cysts from </a:t>
            </a:r>
            <a:r>
              <a:rPr lang="en-US" sz="1200" kern="1200" dirty="0" err="1" smtClean="0">
                <a:solidFill>
                  <a:schemeClr val="tx1"/>
                </a:solidFill>
                <a:effectLst/>
                <a:latin typeface="+mn-lt"/>
                <a:ea typeface="+mn-ea"/>
                <a:cs typeface="+mn-cs"/>
              </a:rPr>
              <a:t>choledochal</a:t>
            </a:r>
            <a:r>
              <a:rPr lang="en-US" sz="1200" kern="1200" dirty="0" smtClean="0">
                <a:solidFill>
                  <a:schemeClr val="tx1"/>
                </a:solidFill>
                <a:effectLst/>
                <a:latin typeface="+mn-lt"/>
                <a:ea typeface="+mn-ea"/>
                <a:cs typeface="+mn-cs"/>
              </a:rPr>
              <a:t> cysts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Studies have shown that the T2 and T1 MRC are </a:t>
            </a:r>
            <a:r>
              <a:rPr lang="en-US" sz="1200" kern="1200" dirty="0" err="1" smtClean="0">
                <a:solidFill>
                  <a:schemeClr val="tx1"/>
                </a:solidFill>
                <a:effectLst/>
                <a:latin typeface="+mn-lt"/>
                <a:ea typeface="+mn-ea"/>
                <a:cs typeface="+mn-cs"/>
              </a:rPr>
              <a:t>complimentory</a:t>
            </a:r>
            <a:endParaRPr lang="en-US" dirty="0" smtClean="0"/>
          </a:p>
          <a:p>
            <a:endParaRPr lang="en-US" dirty="0"/>
          </a:p>
        </p:txBody>
      </p:sp>
      <p:sp>
        <p:nvSpPr>
          <p:cNvPr id="4" name="Slide Number Placeholder 3"/>
          <p:cNvSpPr>
            <a:spLocks noGrp="1"/>
          </p:cNvSpPr>
          <p:nvPr>
            <p:ph type="sldNum" sz="quarter" idx="10"/>
          </p:nvPr>
        </p:nvSpPr>
        <p:spPr/>
        <p:txBody>
          <a:bodyPr/>
          <a:lstStyle/>
          <a:p>
            <a:fld id="{5DEF9009-8039-6549-9B6A-918C8EA1F22C}" type="slidenum">
              <a:rPr lang="en-US" smtClean="0"/>
              <a:t>31</a:t>
            </a:fld>
            <a:endParaRPr lang="en-US"/>
          </a:p>
        </p:txBody>
      </p:sp>
    </p:spTree>
    <p:extLst>
      <p:ext uri="{BB962C8B-B14F-4D97-AF65-F5344CB8AC3E}">
        <p14:creationId xmlns:p14="http://schemas.microsoft.com/office/powerpoint/2010/main" val="5602046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EF9009-8039-6549-9B6A-918C8EA1F22C}" type="slidenum">
              <a:rPr lang="en-US" smtClean="0"/>
              <a:t>32</a:t>
            </a:fld>
            <a:endParaRPr lang="en-US"/>
          </a:p>
        </p:txBody>
      </p:sp>
    </p:spTree>
    <p:extLst>
      <p:ext uri="{BB962C8B-B14F-4D97-AF65-F5344CB8AC3E}">
        <p14:creationId xmlns:p14="http://schemas.microsoft.com/office/powerpoint/2010/main" val="36862436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Assessment</a:t>
            </a:r>
            <a:r>
              <a:rPr lang="en-US" baseline="0" dirty="0" smtClean="0"/>
              <a:t> of </a:t>
            </a:r>
            <a:r>
              <a:rPr lang="en-US" baseline="0" dirty="0" err="1" smtClean="0"/>
              <a:t>cholangioca</a:t>
            </a:r>
            <a:r>
              <a:rPr lang="en-US" baseline="0" dirty="0" smtClean="0"/>
              <a:t>- the lesion itself is </a:t>
            </a:r>
            <a:r>
              <a:rPr lang="en-US" baseline="0" dirty="0" err="1" smtClean="0"/>
              <a:t>dected</a:t>
            </a:r>
            <a:r>
              <a:rPr lang="en-US" baseline="0" dirty="0" smtClean="0"/>
              <a:t> as can be seen before however there is larger area that is </a:t>
            </a:r>
            <a:r>
              <a:rPr lang="en-US" baseline="0" dirty="0" err="1" smtClean="0"/>
              <a:t>hypointense</a:t>
            </a:r>
            <a:r>
              <a:rPr lang="en-US" baseline="0" dirty="0" smtClean="0"/>
              <a:t>- which can explain adjacent </a:t>
            </a:r>
            <a:r>
              <a:rPr lang="en-US" baseline="0" dirty="0" err="1" smtClean="0"/>
              <a:t>hepatocyts</a:t>
            </a:r>
            <a:r>
              <a:rPr lang="en-US" baseline="0" dirty="0" smtClean="0"/>
              <a:t> effect due to the </a:t>
            </a:r>
            <a:r>
              <a:rPr lang="en-US" baseline="0" dirty="0" err="1" smtClean="0"/>
              <a:t>malignat</a:t>
            </a:r>
            <a:r>
              <a:rPr lang="en-US" baseline="0" dirty="0" smtClean="0"/>
              <a:t> disease as well as enable use to see the function of the </a:t>
            </a:r>
            <a:r>
              <a:rPr lang="en-US" baseline="0" dirty="0" err="1" smtClean="0"/>
              <a:t>ivolved</a:t>
            </a:r>
            <a:r>
              <a:rPr lang="en-US" baseline="0" dirty="0" smtClean="0"/>
              <a:t> or uninvolved ducts-</a:t>
            </a:r>
            <a:endParaRPr lang="en-US" dirty="0"/>
          </a:p>
        </p:txBody>
      </p:sp>
      <p:sp>
        <p:nvSpPr>
          <p:cNvPr id="4" name="Slide Number Placeholder 3"/>
          <p:cNvSpPr>
            <a:spLocks noGrp="1"/>
          </p:cNvSpPr>
          <p:nvPr>
            <p:ph type="sldNum" sz="quarter" idx="10"/>
          </p:nvPr>
        </p:nvSpPr>
        <p:spPr/>
        <p:txBody>
          <a:bodyPr/>
          <a:lstStyle/>
          <a:p>
            <a:fld id="{5DEF9009-8039-6549-9B6A-918C8EA1F22C}" type="slidenum">
              <a:rPr lang="en-US" smtClean="0"/>
              <a:t>33</a:t>
            </a:fld>
            <a:endParaRPr lang="en-US"/>
          </a:p>
        </p:txBody>
      </p:sp>
    </p:spTree>
    <p:extLst>
      <p:ext uri="{BB962C8B-B14F-4D97-AF65-F5344CB8AC3E}">
        <p14:creationId xmlns:p14="http://schemas.microsoft.com/office/powerpoint/2010/main" val="2484932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thickening of</a:t>
            </a:r>
            <a:r>
              <a:rPr lang="en-US" baseline="0" dirty="0" smtClean="0"/>
              <a:t> the CBD with </a:t>
            </a:r>
            <a:r>
              <a:rPr lang="en-US" baseline="0" dirty="0" err="1" smtClean="0"/>
              <a:t>bil</a:t>
            </a:r>
            <a:r>
              <a:rPr lang="en-US" baseline="0" dirty="0" smtClean="0"/>
              <a:t> </a:t>
            </a:r>
            <a:r>
              <a:rPr lang="en-US" baseline="0" dirty="0" err="1" smtClean="0"/>
              <a:t>dil</a:t>
            </a:r>
            <a:r>
              <a:rPr lang="en-US" baseline="0" dirty="0" smtClean="0"/>
              <a:t> </a:t>
            </a:r>
            <a:r>
              <a:rPr lang="en-US" baseline="0" dirty="0" err="1" smtClean="0"/>
              <a:t>diffsely</a:t>
            </a:r>
            <a:r>
              <a:rPr lang="en-US" baseline="0" dirty="0" smtClean="0"/>
              <a:t>, more to the left.</a:t>
            </a:r>
          </a:p>
          <a:p>
            <a:r>
              <a:rPr lang="en-US" baseline="0" dirty="0" smtClean="0"/>
              <a:t>On the </a:t>
            </a:r>
            <a:r>
              <a:rPr lang="en-US" baseline="0" dirty="0" err="1" smtClean="0"/>
              <a:t>hepatobiliary</a:t>
            </a:r>
            <a:r>
              <a:rPr lang="en-US" baseline="0" dirty="0" smtClean="0"/>
              <a:t> phase as well as on the biliary </a:t>
            </a:r>
            <a:r>
              <a:rPr lang="en-US" baseline="0" dirty="0" err="1" smtClean="0"/>
              <a:t>secrition</a:t>
            </a:r>
            <a:r>
              <a:rPr lang="en-US" baseline="0" dirty="0" smtClean="0"/>
              <a:t> phase there is no bile </a:t>
            </a:r>
            <a:r>
              <a:rPr lang="en-US" baseline="0" dirty="0" err="1" smtClean="0"/>
              <a:t>secrition</a:t>
            </a:r>
            <a:r>
              <a:rPr lang="en-US" baseline="0" dirty="0" smtClean="0"/>
              <a:t> but minimal contrast in the </a:t>
            </a:r>
            <a:r>
              <a:rPr lang="en-US" baseline="0" dirty="0" err="1" smtClean="0"/>
              <a:t>cbd</a:t>
            </a:r>
            <a:r>
              <a:rPr lang="en-US" baseline="0" dirty="0" smtClean="0"/>
              <a:t> which proves that the biliary function is </a:t>
            </a:r>
            <a:r>
              <a:rPr lang="en-US" baseline="0" dirty="0" err="1" smtClean="0"/>
              <a:t>ubnormal</a:t>
            </a:r>
            <a:endParaRPr lang="en-US" dirty="0"/>
          </a:p>
        </p:txBody>
      </p:sp>
      <p:sp>
        <p:nvSpPr>
          <p:cNvPr id="4" name="Slide Number Placeholder 3"/>
          <p:cNvSpPr>
            <a:spLocks noGrp="1"/>
          </p:cNvSpPr>
          <p:nvPr>
            <p:ph type="sldNum" sz="quarter" idx="10"/>
          </p:nvPr>
        </p:nvSpPr>
        <p:spPr/>
        <p:txBody>
          <a:bodyPr/>
          <a:lstStyle/>
          <a:p>
            <a:fld id="{5DEF9009-8039-6549-9B6A-918C8EA1F22C}" type="slidenum">
              <a:rPr lang="en-US" smtClean="0"/>
              <a:t>34</a:t>
            </a:fld>
            <a:endParaRPr lang="en-US"/>
          </a:p>
        </p:txBody>
      </p:sp>
    </p:spTree>
    <p:extLst>
      <p:ext uri="{BB962C8B-B14F-4D97-AF65-F5344CB8AC3E}">
        <p14:creationId xmlns:p14="http://schemas.microsoft.com/office/powerpoint/2010/main" val="8059057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 in the % of patients from the 54 which had PSC and had </a:t>
            </a:r>
            <a:r>
              <a:rPr lang="en-US" sz="1200" kern="1200" baseline="0" dirty="0" err="1" smtClean="0">
                <a:solidFill>
                  <a:schemeClr val="tx1"/>
                </a:solidFill>
                <a:effectLst/>
                <a:latin typeface="+mn-lt"/>
                <a:ea typeface="+mn-ea"/>
                <a:cs typeface="+mn-cs"/>
              </a:rPr>
              <a:t>hepatobiliary</a:t>
            </a:r>
            <a:r>
              <a:rPr lang="en-US" sz="1200" kern="1200" baseline="0" dirty="0" smtClean="0">
                <a:solidFill>
                  <a:schemeClr val="tx1"/>
                </a:solidFill>
                <a:effectLst/>
                <a:latin typeface="+mn-lt"/>
                <a:ea typeface="+mn-ea"/>
                <a:cs typeface="+mn-cs"/>
              </a:rPr>
              <a:t> phase. The timing of evaluation of the % was similar in both the normal and the PSC ones.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he-IL"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he-IL"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he-IL"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hepatobiliary</a:t>
            </a:r>
            <a:r>
              <a:rPr lang="en-US" sz="1200" kern="1200" dirty="0" smtClean="0">
                <a:solidFill>
                  <a:schemeClr val="tx1"/>
                </a:solidFill>
                <a:effectLst/>
                <a:latin typeface="+mn-lt"/>
                <a:ea typeface="+mn-ea"/>
                <a:cs typeface="+mn-cs"/>
              </a:rPr>
              <a:t> excretion of </a:t>
            </a:r>
            <a:r>
              <a:rPr lang="en-US" sz="1200" kern="1200" dirty="0" err="1" smtClean="0">
                <a:solidFill>
                  <a:schemeClr val="tx1"/>
                </a:solidFill>
                <a:effectLst/>
                <a:latin typeface="+mn-lt"/>
                <a:ea typeface="+mn-ea"/>
                <a:cs typeface="+mn-cs"/>
              </a:rPr>
              <a:t>gadoxetate</a:t>
            </a:r>
            <a:r>
              <a:rPr lang="en-US" sz="1200" kern="1200" dirty="0" smtClean="0">
                <a:solidFill>
                  <a:schemeClr val="tx1"/>
                </a:solidFill>
                <a:effectLst/>
                <a:latin typeface="+mn-lt"/>
                <a:ea typeface="+mn-ea"/>
                <a:cs typeface="+mn-cs"/>
              </a:rPr>
              <a:t> disodium in patients with PSC is significantly delayed, necessitating adjustments of the MR imaging protocol with regards to delayed phase imaging to obtain </a:t>
            </a:r>
            <a:r>
              <a:rPr lang="en-US" sz="1200" kern="1200" dirty="0" err="1" smtClean="0">
                <a:solidFill>
                  <a:schemeClr val="tx1"/>
                </a:solidFill>
                <a:effectLst/>
                <a:latin typeface="+mn-lt"/>
                <a:ea typeface="+mn-ea"/>
                <a:cs typeface="+mn-cs"/>
              </a:rPr>
              <a:t>opa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cification</a:t>
            </a:r>
            <a:r>
              <a:rPr lang="en-US" sz="1200" kern="1200" dirty="0" smtClean="0">
                <a:solidFill>
                  <a:schemeClr val="tx1"/>
                </a:solidFill>
                <a:effectLst/>
                <a:latin typeface="+mn-lt"/>
                <a:ea typeface="+mn-ea"/>
                <a:cs typeface="+mn-cs"/>
              </a:rPr>
              <a:t> of </a:t>
            </a:r>
            <a:r>
              <a:rPr lang="en-US" sz="1200" kern="1200" dirty="0" err="1" smtClean="0">
                <a:solidFill>
                  <a:schemeClr val="tx1"/>
                </a:solidFill>
                <a:effectLst/>
                <a:latin typeface="+mn-lt"/>
                <a:ea typeface="+mn-ea"/>
                <a:cs typeface="+mn-cs"/>
              </a:rPr>
              <a:t>hepatobiliary</a:t>
            </a:r>
            <a:r>
              <a:rPr lang="en-US" sz="1200" kern="1200" dirty="0" smtClean="0">
                <a:solidFill>
                  <a:schemeClr val="tx1"/>
                </a:solidFill>
                <a:effectLst/>
                <a:latin typeface="+mn-lt"/>
                <a:ea typeface="+mn-ea"/>
                <a:cs typeface="+mn-cs"/>
              </a:rPr>
              <a:t> segments. Contrast </a:t>
            </a:r>
            <a:r>
              <a:rPr lang="en-US" sz="1200" kern="1200" dirty="0" err="1" smtClean="0">
                <a:solidFill>
                  <a:schemeClr val="tx1"/>
                </a:solidFill>
                <a:effectLst/>
                <a:latin typeface="+mn-lt"/>
                <a:ea typeface="+mn-ea"/>
                <a:cs typeface="+mn-cs"/>
              </a:rPr>
              <a:t>excre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tion</a:t>
            </a:r>
            <a:r>
              <a:rPr lang="en-US" sz="1200" kern="1200" dirty="0" smtClean="0">
                <a:solidFill>
                  <a:schemeClr val="tx1"/>
                </a:solidFill>
                <a:effectLst/>
                <a:latin typeface="+mn-lt"/>
                <a:ea typeface="+mn-ea"/>
                <a:cs typeface="+mn-cs"/>
              </a:rPr>
              <a:t> correlates with bilirubin levels, and thus possibly indirectly with severity of PSC, as fluctuations in </a:t>
            </a:r>
            <a:r>
              <a:rPr lang="en-US" sz="1200" kern="1200" dirty="0" err="1" smtClean="0">
                <a:solidFill>
                  <a:schemeClr val="tx1"/>
                </a:solidFill>
                <a:effectLst/>
                <a:latin typeface="+mn-lt"/>
                <a:ea typeface="+mn-ea"/>
                <a:cs typeface="+mn-cs"/>
              </a:rPr>
              <a:t>bili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rubin</a:t>
            </a:r>
            <a:r>
              <a:rPr lang="en-US" sz="1200" kern="1200" dirty="0" smtClean="0">
                <a:solidFill>
                  <a:schemeClr val="tx1"/>
                </a:solidFill>
                <a:effectLst/>
                <a:latin typeface="+mn-lt"/>
                <a:ea typeface="+mn-ea"/>
                <a:cs typeface="+mn-cs"/>
              </a:rPr>
              <a:t> during the course of the disease are common. In patients with bilirubin elevation &gt;50% hepatocyte phase images approximately 4 h </a:t>
            </a:r>
            <a:r>
              <a:rPr lang="en-US" sz="1200" kern="1200" dirty="0" err="1" smtClean="0">
                <a:solidFill>
                  <a:schemeClr val="tx1"/>
                </a:solidFill>
                <a:effectLst/>
                <a:latin typeface="+mn-lt"/>
                <a:ea typeface="+mn-ea"/>
                <a:cs typeface="+mn-cs"/>
              </a:rPr>
              <a:t>p.i</a:t>
            </a:r>
            <a:r>
              <a:rPr lang="en-US" sz="1200" kern="1200" dirty="0" smtClean="0">
                <a:solidFill>
                  <a:schemeClr val="tx1"/>
                </a:solidFill>
                <a:effectLst/>
                <a:latin typeface="+mn-lt"/>
                <a:ea typeface="+mn-ea"/>
                <a:cs typeface="+mn-cs"/>
              </a:rPr>
              <a:t>. may be </a:t>
            </a:r>
            <a:r>
              <a:rPr lang="en-US" sz="1200" kern="1200" dirty="0" err="1" smtClean="0">
                <a:solidFill>
                  <a:schemeClr val="tx1"/>
                </a:solidFill>
                <a:effectLst/>
                <a:latin typeface="+mn-lt"/>
                <a:ea typeface="+mn-ea"/>
                <a:cs typeface="+mn-cs"/>
              </a:rPr>
              <a:t>neces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sary</a:t>
            </a:r>
            <a:r>
              <a:rPr lang="en-US" sz="1200" kern="1200" dirty="0" smtClean="0">
                <a:solidFill>
                  <a:schemeClr val="tx1"/>
                </a:solidFill>
                <a:effectLst/>
                <a:latin typeface="+mn-lt"/>
                <a:ea typeface="+mn-ea"/>
                <a:cs typeface="+mn-cs"/>
              </a:rPr>
              <a:t> to achieve contrast of at least the intrahepatic bile ducts and the CBD. In patients with bilirubin </a:t>
            </a:r>
            <a:r>
              <a:rPr lang="en-US" sz="1200" kern="1200" dirty="0" err="1" smtClean="0">
                <a:solidFill>
                  <a:schemeClr val="tx1"/>
                </a:solidFill>
                <a:effectLst/>
                <a:latin typeface="+mn-lt"/>
                <a:ea typeface="+mn-ea"/>
                <a:cs typeface="+mn-cs"/>
              </a:rPr>
              <a:t>ele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vation</a:t>
            </a:r>
            <a:r>
              <a:rPr lang="en-US" sz="1200" kern="1200" dirty="0" smtClean="0">
                <a:solidFill>
                  <a:schemeClr val="tx1"/>
                </a:solidFill>
                <a:effectLst/>
                <a:latin typeface="+mn-lt"/>
                <a:ea typeface="+mn-ea"/>
                <a:cs typeface="+mn-cs"/>
              </a:rPr>
              <a:t> &lt;50% hepatocyte phase images acquired 60 min after injection are sufficient in approximately 90% to obtain contrast of the respective segments. </a:t>
            </a:r>
            <a:endParaRPr lang="en-US" dirty="0" smtClean="0"/>
          </a:p>
          <a:p>
            <a:endParaRPr lang="en-US" dirty="0"/>
          </a:p>
        </p:txBody>
      </p:sp>
      <p:sp>
        <p:nvSpPr>
          <p:cNvPr id="4" name="Slide Number Placeholder 3"/>
          <p:cNvSpPr>
            <a:spLocks noGrp="1"/>
          </p:cNvSpPr>
          <p:nvPr>
            <p:ph type="sldNum" sz="quarter" idx="10"/>
          </p:nvPr>
        </p:nvSpPr>
        <p:spPr/>
        <p:txBody>
          <a:bodyPr/>
          <a:lstStyle/>
          <a:p>
            <a:fld id="{5DEF9009-8039-6549-9B6A-918C8EA1F22C}" type="slidenum">
              <a:rPr lang="en-US" smtClean="0"/>
              <a:t>35</a:t>
            </a:fld>
            <a:endParaRPr lang="en-US"/>
          </a:p>
        </p:txBody>
      </p:sp>
    </p:spTree>
    <p:extLst>
      <p:ext uri="{BB962C8B-B14F-4D97-AF65-F5344CB8AC3E}">
        <p14:creationId xmlns:p14="http://schemas.microsoft.com/office/powerpoint/2010/main" val="2932042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a:t>
            </a:r>
            <a:r>
              <a:rPr lang="en-US" baseline="0" dirty="0" smtClean="0"/>
              <a:t> reduce the brightness of gastric and intestinal fluids and enhance the evidence and brightness of the biliary tree and pancreatic</a:t>
            </a:r>
            <a:endParaRPr lang="en-US" dirty="0"/>
          </a:p>
        </p:txBody>
      </p:sp>
      <p:sp>
        <p:nvSpPr>
          <p:cNvPr id="4" name="Slide Number Placeholder 3"/>
          <p:cNvSpPr>
            <a:spLocks noGrp="1"/>
          </p:cNvSpPr>
          <p:nvPr>
            <p:ph type="sldNum" sz="quarter" idx="10"/>
          </p:nvPr>
        </p:nvSpPr>
        <p:spPr/>
        <p:txBody>
          <a:bodyPr/>
          <a:lstStyle/>
          <a:p>
            <a:fld id="{5DEF9009-8039-6549-9B6A-918C8EA1F22C}" type="slidenum">
              <a:rPr lang="en-US" smtClean="0"/>
              <a:t>36</a:t>
            </a:fld>
            <a:endParaRPr lang="en-US"/>
          </a:p>
        </p:txBody>
      </p:sp>
    </p:spTree>
    <p:extLst>
      <p:ext uri="{BB962C8B-B14F-4D97-AF65-F5344CB8AC3E}">
        <p14:creationId xmlns:p14="http://schemas.microsoft.com/office/powerpoint/2010/main" val="352405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 number of negative oral contrast agents are available for MR imaging of the abdomen and pelvis. Many of these are relatively unpalatable, become too diluted in the gastrointestinal tract (GIT) or are expensive. Other naturally available agents have been employed. Blueberry juice is a naturally occurring inexpensive drink that at appropriate concentrations has been shown to be an effective, well tolerated negative oral contrast agent for suppressing the signal from stomach and duodenum on T2W imaging in MRCP [</a:t>
            </a:r>
            <a:r>
              <a:rPr lang="en-US" sz="1200" u="sng" kern="1200" dirty="0" smtClean="0">
                <a:solidFill>
                  <a:schemeClr val="tx1"/>
                </a:solidFill>
                <a:latin typeface="+mn-lt"/>
                <a:ea typeface="+mn-ea"/>
                <a:cs typeface="+mn-cs"/>
              </a:rPr>
              <a:t>5–6]. Blueberry juice reduces the intraluminal signal of the GIT on T2W imaging, due to the paramagnetic proper ties of its relatively high manganese content reducing the T2 (and T1) recovery times. Therefore it may act as an effective negative contrast agent on T2W imaging (and a positive oral contrast agent on T1W imaging)</a:t>
            </a:r>
            <a:endParaRPr lang="en-US" dirty="0"/>
          </a:p>
        </p:txBody>
      </p:sp>
      <p:sp>
        <p:nvSpPr>
          <p:cNvPr id="4" name="Slide Number Placeholder 3"/>
          <p:cNvSpPr>
            <a:spLocks noGrp="1"/>
          </p:cNvSpPr>
          <p:nvPr>
            <p:ph type="sldNum" sz="quarter" idx="10"/>
          </p:nvPr>
        </p:nvSpPr>
        <p:spPr/>
        <p:txBody>
          <a:bodyPr/>
          <a:lstStyle/>
          <a:p>
            <a:fld id="{5DEF9009-8039-6549-9B6A-918C8EA1F22C}" type="slidenum">
              <a:rPr lang="en-US" smtClean="0"/>
              <a:t>37</a:t>
            </a:fld>
            <a:endParaRPr lang="en-US"/>
          </a:p>
        </p:txBody>
      </p:sp>
    </p:spTree>
    <p:extLst>
      <p:ext uri="{BB962C8B-B14F-4D97-AF65-F5344CB8AC3E}">
        <p14:creationId xmlns:p14="http://schemas.microsoft.com/office/powerpoint/2010/main" val="9201868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EF9009-8039-6549-9B6A-918C8EA1F22C}" type="slidenum">
              <a:rPr lang="en-US" smtClean="0"/>
              <a:t>38</a:t>
            </a:fld>
            <a:endParaRPr lang="en-US"/>
          </a:p>
        </p:txBody>
      </p:sp>
    </p:spTree>
    <p:extLst>
      <p:ext uri="{BB962C8B-B14F-4D97-AF65-F5344CB8AC3E}">
        <p14:creationId xmlns:p14="http://schemas.microsoft.com/office/powerpoint/2010/main" val="30815144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MPD is thin and is </a:t>
            </a:r>
            <a:r>
              <a:rPr lang="en-US" dirty="0" err="1" smtClean="0"/>
              <a:t>normaly</a:t>
            </a:r>
            <a:r>
              <a:rPr lang="en-US" baseline="0" dirty="0" smtClean="0"/>
              <a:t> up to 4 mm in head and gradually deceases towards the tail were its 1-2mm. It slightly increases with age due to </a:t>
            </a:r>
            <a:r>
              <a:rPr lang="en-US" baseline="0" dirty="0" err="1" smtClean="0"/>
              <a:t>pancraetic</a:t>
            </a:r>
            <a:r>
              <a:rPr lang="en-US" baseline="0" dirty="0" smtClean="0"/>
              <a:t> atrophy but in general its much </a:t>
            </a:r>
            <a:r>
              <a:rPr lang="en-US" baseline="0" dirty="0" err="1" smtClean="0"/>
              <a:t>harded</a:t>
            </a:r>
            <a:r>
              <a:rPr lang="en-US" baseline="0" dirty="0" smtClean="0"/>
              <a:t> to visualize it on MRCP</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secretin is a</a:t>
            </a:r>
            <a:r>
              <a:rPr lang="en-US" baseline="0" dirty="0" smtClean="0"/>
              <a:t> </a:t>
            </a:r>
            <a:r>
              <a:rPr lang="en-US" baseline="0" dirty="0" err="1" smtClean="0"/>
              <a:t>hormon</a:t>
            </a:r>
            <a:r>
              <a:rPr lang="en-US" baseline="0" dirty="0" smtClean="0"/>
              <a:t> that is </a:t>
            </a:r>
            <a:r>
              <a:rPr lang="en-US" baseline="0" dirty="0" err="1" smtClean="0"/>
              <a:t>normaly</a:t>
            </a:r>
            <a:r>
              <a:rPr lang="en-US" baseline="0" dirty="0" smtClean="0"/>
              <a:t> secreted by S cells in the </a:t>
            </a:r>
            <a:r>
              <a:rPr lang="en-US" baseline="0" dirty="0" err="1" smtClean="0"/>
              <a:t>deudenal</a:t>
            </a:r>
            <a:r>
              <a:rPr lang="en-US" baseline="0" dirty="0" smtClean="0"/>
              <a:t> mucosa in response to meal trigger. It causes exocrine pancreatic </a:t>
            </a:r>
            <a:r>
              <a:rPr lang="en-US" baseline="0" dirty="0" err="1" smtClean="0"/>
              <a:t>secrition</a:t>
            </a:r>
            <a:r>
              <a:rPr lang="en-US" baseline="0" dirty="0" smtClean="0"/>
              <a:t>, increases the fluid in the ducts, that will reach the </a:t>
            </a:r>
            <a:r>
              <a:rPr lang="en-US" baseline="0" dirty="0" err="1" smtClean="0"/>
              <a:t>deudenall</a:t>
            </a:r>
            <a:r>
              <a:rPr lang="en-US" baseline="0" dirty="0" smtClean="0"/>
              <a:t> papillae. Endoscopic </a:t>
            </a:r>
            <a:r>
              <a:rPr lang="en-US" baseline="0" dirty="0" err="1" smtClean="0"/>
              <a:t>manometry</a:t>
            </a:r>
            <a:r>
              <a:rPr lang="en-US" baseline="0" dirty="0" smtClean="0"/>
              <a:t> has shown increased pressure in the MPD for ap. 4 min after </a:t>
            </a:r>
            <a:r>
              <a:rPr lang="en-US" baseline="0" dirty="0" err="1" smtClean="0"/>
              <a:t>secrition</a:t>
            </a:r>
            <a:r>
              <a:rPr lang="en-US" baseline="0" dirty="0" smtClean="0"/>
              <a:t>. When the secretin is injected it causes the same effect and so enables better </a:t>
            </a:r>
            <a:r>
              <a:rPr lang="en-US" baseline="0" dirty="0" err="1" smtClean="0"/>
              <a:t>visualisation</a:t>
            </a:r>
            <a:r>
              <a:rPr lang="en-US" baseline="0" dirty="0" smtClean="0"/>
              <a:t>. It provides </a:t>
            </a:r>
            <a:r>
              <a:rPr lang="en-US" dirty="0" smtClean="0"/>
              <a:t>Provides functional information cause</a:t>
            </a:r>
            <a:r>
              <a:rPr lang="en-US" baseline="0" dirty="0" smtClean="0"/>
              <a:t> we see the </a:t>
            </a:r>
            <a:r>
              <a:rPr lang="en-US" baseline="0" dirty="0" err="1" smtClean="0"/>
              <a:t>pancrease</a:t>
            </a:r>
            <a:r>
              <a:rPr lang="en-US" baseline="0" dirty="0" smtClean="0"/>
              <a:t> response to </a:t>
            </a:r>
            <a:r>
              <a:rPr lang="en-US" baseline="0" dirty="0" err="1" smtClean="0"/>
              <a:t>secretine</a:t>
            </a:r>
            <a:endParaRPr lang="en-US" baseline="0" dirty="0" smtClean="0"/>
          </a:p>
          <a:p>
            <a:r>
              <a:rPr lang="en-US" dirty="0" smtClean="0"/>
              <a:t>causes increase in exocrine pancreatic</a:t>
            </a:r>
            <a:r>
              <a:rPr lang="en-US" baseline="0" dirty="0" smtClean="0"/>
              <a:t> fluids and causes by that an increase in its caliber as time goes by. </a:t>
            </a:r>
            <a:endParaRPr lang="en-US" dirty="0"/>
          </a:p>
        </p:txBody>
      </p:sp>
      <p:sp>
        <p:nvSpPr>
          <p:cNvPr id="4" name="Slide Number Placeholder 3"/>
          <p:cNvSpPr>
            <a:spLocks noGrp="1"/>
          </p:cNvSpPr>
          <p:nvPr>
            <p:ph type="sldNum" sz="quarter" idx="10"/>
          </p:nvPr>
        </p:nvSpPr>
        <p:spPr/>
        <p:txBody>
          <a:bodyPr/>
          <a:lstStyle/>
          <a:p>
            <a:fld id="{5DEF9009-8039-6549-9B6A-918C8EA1F22C}" type="slidenum">
              <a:rPr lang="en-US" smtClean="0"/>
              <a:t>39</a:t>
            </a:fld>
            <a:endParaRPr lang="en-US"/>
          </a:p>
        </p:txBody>
      </p:sp>
    </p:spTree>
    <p:extLst>
      <p:ext uri="{BB962C8B-B14F-4D97-AF65-F5344CB8AC3E}">
        <p14:creationId xmlns:p14="http://schemas.microsoft.com/office/powerpoint/2010/main" val="209788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EF9009-8039-6549-9B6A-918C8EA1F22C}" type="slidenum">
              <a:rPr lang="en-US" smtClean="0"/>
              <a:t>4</a:t>
            </a:fld>
            <a:endParaRPr lang="en-US"/>
          </a:p>
        </p:txBody>
      </p:sp>
    </p:spTree>
    <p:extLst>
      <p:ext uri="{BB962C8B-B14F-4D97-AF65-F5344CB8AC3E}">
        <p14:creationId xmlns:p14="http://schemas.microsoft.com/office/powerpoint/2010/main" val="16849032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iNDICATIONS</a:t>
            </a:r>
            <a:r>
              <a:rPr lang="en-US" dirty="0" smtClean="0"/>
              <a:t>- CHRONIC PANCREATITIS, WHEN WE WANT TO EXCLUDE SFINCTER ISSUE, DIVISSIM, ANOMALLIES IN THE DUCT</a:t>
            </a:r>
            <a:r>
              <a:rPr lang="en-US" baseline="0" dirty="0" smtClean="0"/>
              <a:t> JUNCTION</a:t>
            </a:r>
            <a:endParaRPr lang="en-US" dirty="0"/>
          </a:p>
        </p:txBody>
      </p:sp>
      <p:sp>
        <p:nvSpPr>
          <p:cNvPr id="4" name="Slide Number Placeholder 3"/>
          <p:cNvSpPr>
            <a:spLocks noGrp="1"/>
          </p:cNvSpPr>
          <p:nvPr>
            <p:ph type="sldNum" sz="quarter" idx="10"/>
          </p:nvPr>
        </p:nvSpPr>
        <p:spPr/>
        <p:txBody>
          <a:bodyPr/>
          <a:lstStyle/>
          <a:p>
            <a:fld id="{5DEF9009-8039-6549-9B6A-918C8EA1F22C}" type="slidenum">
              <a:rPr lang="en-US" smtClean="0"/>
              <a:t>40</a:t>
            </a:fld>
            <a:endParaRPr lang="en-US"/>
          </a:p>
        </p:txBody>
      </p:sp>
    </p:spTree>
    <p:extLst>
      <p:ext uri="{BB962C8B-B14F-4D97-AF65-F5344CB8AC3E}">
        <p14:creationId xmlns:p14="http://schemas.microsoft.com/office/powerpoint/2010/main" val="12558513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CHRONIC PANCREATITS STRICTURE</a:t>
            </a:r>
            <a:endParaRPr lang="en-US" dirty="0"/>
          </a:p>
        </p:txBody>
      </p:sp>
      <p:sp>
        <p:nvSpPr>
          <p:cNvPr id="4" name="Slide Number Placeholder 3"/>
          <p:cNvSpPr>
            <a:spLocks noGrp="1"/>
          </p:cNvSpPr>
          <p:nvPr>
            <p:ph type="sldNum" sz="quarter" idx="10"/>
          </p:nvPr>
        </p:nvSpPr>
        <p:spPr/>
        <p:txBody>
          <a:bodyPr/>
          <a:lstStyle/>
          <a:p>
            <a:fld id="{5DEF9009-8039-6549-9B6A-918C8EA1F22C}" type="slidenum">
              <a:rPr lang="en-US" smtClean="0"/>
              <a:t>41</a:t>
            </a:fld>
            <a:endParaRPr lang="en-US"/>
          </a:p>
        </p:txBody>
      </p:sp>
    </p:spTree>
    <p:extLst>
      <p:ext uri="{BB962C8B-B14F-4D97-AF65-F5344CB8AC3E}">
        <p14:creationId xmlns:p14="http://schemas.microsoft.com/office/powerpoint/2010/main" val="1079789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for example the relaxation in water takes longer ( because the molecules move quickly and there is less field in </a:t>
            </a:r>
            <a:r>
              <a:rPr lang="en-US" dirty="0" err="1" smtClean="0"/>
              <a:t>homogenisity</a:t>
            </a:r>
            <a:r>
              <a:rPr lang="en-US" dirty="0" smtClean="0"/>
              <a:t> as opposed to fat were the relaxation is shorter</a:t>
            </a:r>
            <a:endParaRPr lang="he-IL" dirty="0"/>
          </a:p>
        </p:txBody>
      </p:sp>
      <p:sp>
        <p:nvSpPr>
          <p:cNvPr id="4" name="Slide Number Placeholder 3"/>
          <p:cNvSpPr>
            <a:spLocks noGrp="1"/>
          </p:cNvSpPr>
          <p:nvPr>
            <p:ph type="sldNum" sz="quarter" idx="10"/>
          </p:nvPr>
        </p:nvSpPr>
        <p:spPr/>
        <p:txBody>
          <a:bodyPr/>
          <a:lstStyle/>
          <a:p>
            <a:fld id="{5DEF9009-8039-6549-9B6A-918C8EA1F22C}" type="slidenum">
              <a:rPr lang="en-US" smtClean="0"/>
              <a:t>5</a:t>
            </a:fld>
            <a:endParaRPr lang="en-US"/>
          </a:p>
        </p:txBody>
      </p:sp>
    </p:spTree>
    <p:extLst>
      <p:ext uri="{BB962C8B-B14F-4D97-AF65-F5344CB8AC3E}">
        <p14:creationId xmlns:p14="http://schemas.microsoft.com/office/powerpoint/2010/main" val="1872129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weighted T2 images which take a relatively long TR to acquire and thus provide greater contrast  between fluid filled structures which have long T2 relaxation time and so hive high signal intensities and other soft tissue structures that have shorter T2 relaxation time</a:t>
            </a:r>
            <a:r>
              <a:rPr lang="en-US" baseline="0" dirty="0" smtClean="0"/>
              <a:t> and show low signal intensity.</a:t>
            </a:r>
            <a:endParaRPr lang="en-US" dirty="0"/>
          </a:p>
        </p:txBody>
      </p:sp>
      <p:sp>
        <p:nvSpPr>
          <p:cNvPr id="4" name="Slide Number Placeholder 3"/>
          <p:cNvSpPr>
            <a:spLocks noGrp="1"/>
          </p:cNvSpPr>
          <p:nvPr>
            <p:ph type="sldNum" sz="quarter" idx="10"/>
          </p:nvPr>
        </p:nvSpPr>
        <p:spPr/>
        <p:txBody>
          <a:bodyPr/>
          <a:lstStyle/>
          <a:p>
            <a:fld id="{5DEF9009-8039-6549-9B6A-918C8EA1F22C}" type="slidenum">
              <a:rPr lang="en-US" smtClean="0"/>
              <a:t>6</a:t>
            </a:fld>
            <a:endParaRPr lang="en-US"/>
          </a:p>
        </p:txBody>
      </p:sp>
    </p:spTree>
    <p:extLst>
      <p:ext uri="{BB962C8B-B14F-4D97-AF65-F5344CB8AC3E}">
        <p14:creationId xmlns:p14="http://schemas.microsoft.com/office/powerpoint/2010/main" val="2355174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HASTE</a:t>
            </a:r>
            <a:r>
              <a:rPr lang="en-US" baseline="0" dirty="0" smtClean="0"/>
              <a:t> is </a:t>
            </a:r>
            <a:r>
              <a:rPr lang="en-US" baseline="0" dirty="0" err="1" smtClean="0"/>
              <a:t>aquired</a:t>
            </a:r>
            <a:r>
              <a:rPr lang="en-US" baseline="0" dirty="0" smtClean="0"/>
              <a:t> fast and so enables to eliminate the breathing artifacts.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 T2W images are prone to through-plane flow artifacts, manifest- </a:t>
            </a:r>
            <a:r>
              <a:rPr lang="en-US" sz="1200" kern="1200" dirty="0" err="1" smtClean="0">
                <a:solidFill>
                  <a:schemeClr val="tx1"/>
                </a:solidFill>
                <a:effectLst/>
                <a:latin typeface="+mn-lt"/>
                <a:ea typeface="+mn-ea"/>
                <a:cs typeface="+mn-cs"/>
              </a:rPr>
              <a:t>ing</a:t>
            </a:r>
            <a:r>
              <a:rPr lang="en-US" sz="1200" kern="1200" dirty="0" smtClean="0">
                <a:solidFill>
                  <a:schemeClr val="tx1"/>
                </a:solidFill>
                <a:effectLst/>
                <a:latin typeface="+mn-lt"/>
                <a:ea typeface="+mn-ea"/>
                <a:cs typeface="+mn-cs"/>
              </a:rPr>
              <a:t> as foci of signal loss in fluid-containing </a:t>
            </a:r>
            <a:r>
              <a:rPr lang="en-US" sz="1200" kern="1200" dirty="0" err="1" smtClean="0">
                <a:solidFill>
                  <a:schemeClr val="tx1"/>
                </a:solidFill>
                <a:effectLst/>
                <a:latin typeface="+mn-lt"/>
                <a:ea typeface="+mn-ea"/>
                <a:cs typeface="+mn-cs"/>
              </a:rPr>
              <a:t>struc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tures</a:t>
            </a:r>
            <a:r>
              <a:rPr lang="en-US" sz="1200" kern="1200" dirty="0" smtClean="0">
                <a:solidFill>
                  <a:schemeClr val="tx1"/>
                </a:solidFill>
                <a:effectLst/>
                <a:latin typeface="+mn-lt"/>
                <a:ea typeface="+mn-ea"/>
                <a:cs typeface="+mn-cs"/>
              </a:rPr>
              <a:t>. These flow artifacts are typically centrally located within the </a:t>
            </a:r>
            <a:r>
              <a:rPr lang="en-US" sz="1200" kern="1200" dirty="0" err="1" smtClean="0">
                <a:solidFill>
                  <a:schemeClr val="tx1"/>
                </a:solidFill>
                <a:effectLst/>
                <a:latin typeface="+mn-lt"/>
                <a:ea typeface="+mn-ea"/>
                <a:cs typeface="+mn-cs"/>
              </a:rPr>
              <a:t>extrahepatic</a:t>
            </a:r>
            <a:r>
              <a:rPr lang="en-US" sz="1200" kern="1200" dirty="0" smtClean="0">
                <a:solidFill>
                  <a:schemeClr val="tx1"/>
                </a:solidFill>
                <a:effectLst/>
                <a:latin typeface="+mn-lt"/>
                <a:ea typeface="+mn-ea"/>
                <a:cs typeface="+mn-cs"/>
              </a:rPr>
              <a:t> bile duct on axial images and are not present on coronal sequences. </a:t>
            </a:r>
            <a:endParaRPr lang="en-US" dirty="0" smtClean="0"/>
          </a:p>
          <a:p>
            <a:endParaRPr lang="en-US" dirty="0"/>
          </a:p>
        </p:txBody>
      </p:sp>
      <p:sp>
        <p:nvSpPr>
          <p:cNvPr id="4" name="Slide Number Placeholder 3"/>
          <p:cNvSpPr>
            <a:spLocks noGrp="1"/>
          </p:cNvSpPr>
          <p:nvPr>
            <p:ph type="sldNum" sz="quarter" idx="10"/>
          </p:nvPr>
        </p:nvSpPr>
        <p:spPr/>
        <p:txBody>
          <a:bodyPr/>
          <a:lstStyle/>
          <a:p>
            <a:fld id="{5DEF9009-8039-6549-9B6A-918C8EA1F22C}" type="slidenum">
              <a:rPr lang="en-US" smtClean="0"/>
              <a:t>7</a:t>
            </a:fld>
            <a:endParaRPr lang="en-US"/>
          </a:p>
        </p:txBody>
      </p:sp>
    </p:spTree>
    <p:extLst>
      <p:ext uri="{BB962C8B-B14F-4D97-AF65-F5344CB8AC3E}">
        <p14:creationId xmlns:p14="http://schemas.microsoft.com/office/powerpoint/2010/main" val="1614555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with no need for post processing, 4-6 cm thickness. In</a:t>
            </a:r>
            <a:r>
              <a:rPr lang="en-US" baseline="0" dirty="0" smtClean="0"/>
              <a:t> the coronal view it is performed as a thick and very quick </a:t>
            </a:r>
            <a:r>
              <a:rPr lang="en-US" baseline="0" dirty="0" err="1" smtClean="0"/>
              <a:t>aquesition</a:t>
            </a:r>
            <a:r>
              <a:rPr lang="en-US" baseline="0" dirty="0" smtClean="0"/>
              <a:t>, there are no breathing artifacts even in </a:t>
            </a:r>
            <a:r>
              <a:rPr lang="en-US" baseline="0" dirty="0" err="1" smtClean="0"/>
              <a:t>hospitazed</a:t>
            </a:r>
            <a:r>
              <a:rPr lang="en-US" baseline="0" dirty="0" smtClean="0"/>
              <a:t> sick examinees or with </a:t>
            </a:r>
            <a:r>
              <a:rPr lang="en-US" baseline="0" dirty="0" err="1" smtClean="0"/>
              <a:t>inconsitensy</a:t>
            </a:r>
            <a:r>
              <a:rPr lang="en-US" baseline="0" dirty="0" smtClean="0"/>
              <a:t> to breath stably. However the pitfall is </a:t>
            </a:r>
            <a:r>
              <a:rPr lang="en-US" baseline="0" dirty="0" err="1" smtClean="0"/>
              <a:t>volum</a:t>
            </a:r>
            <a:r>
              <a:rPr lang="en-US" baseline="0" dirty="0" smtClean="0"/>
              <a:t> </a:t>
            </a:r>
            <a:r>
              <a:rPr lang="en-US" baseline="0" dirty="0" err="1" smtClean="0"/>
              <a:t>averging</a:t>
            </a:r>
            <a:endParaRPr lang="en-US" dirty="0" smtClean="0"/>
          </a:p>
          <a:p>
            <a:endParaRPr lang="en-US" dirty="0"/>
          </a:p>
        </p:txBody>
      </p:sp>
      <p:sp>
        <p:nvSpPr>
          <p:cNvPr id="4" name="Slide Number Placeholder 3"/>
          <p:cNvSpPr>
            <a:spLocks noGrp="1"/>
          </p:cNvSpPr>
          <p:nvPr>
            <p:ph type="sldNum" sz="quarter" idx="10"/>
          </p:nvPr>
        </p:nvSpPr>
        <p:spPr/>
        <p:txBody>
          <a:bodyPr/>
          <a:lstStyle/>
          <a:p>
            <a:fld id="{5DEF9009-8039-6549-9B6A-918C8EA1F22C}" type="slidenum">
              <a:rPr lang="en-US" smtClean="0"/>
              <a:t>8</a:t>
            </a:fld>
            <a:endParaRPr lang="en-US"/>
          </a:p>
        </p:txBody>
      </p:sp>
    </p:spTree>
    <p:extLst>
      <p:ext uri="{BB962C8B-B14F-4D97-AF65-F5344CB8AC3E}">
        <p14:creationId xmlns:p14="http://schemas.microsoft.com/office/powerpoint/2010/main" val="42935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ASK THE PATIENT TO BREATH SHALOW BREATHS AND WE PUT A TRIGGER ON HIS</a:t>
            </a:r>
            <a:r>
              <a:rPr lang="en-US" baseline="0" dirty="0" smtClean="0"/>
              <a:t> DIAPHRAGM THAT MONITORES ITS MOVMENTS. THIS TAKES ABOUT 5 MINUTES AND IS THIN SLICES OF ANOUT 1.5 MM. this enables to </a:t>
            </a:r>
            <a:r>
              <a:rPr lang="en-US" baseline="0" dirty="0" err="1" smtClean="0"/>
              <a:t>aquire</a:t>
            </a:r>
            <a:r>
              <a:rPr lang="en-US" baseline="0" dirty="0" smtClean="0"/>
              <a:t> isotropic resolution and the slices are acquired </a:t>
            </a:r>
            <a:r>
              <a:rPr lang="en-US" b="1" baseline="0" dirty="0" smtClean="0"/>
              <a:t>with no gaps</a:t>
            </a:r>
            <a:r>
              <a:rPr lang="en-US" baseline="0" dirty="0" smtClean="0"/>
              <a:t>, which  USUFUL TO EVALUATE SMALL FILLING DEFECTS. From that we can also make better quality post processing like MIP</a:t>
            </a:r>
          </a:p>
          <a:p>
            <a:endParaRPr lang="en-US" baseline="0" dirty="0" smtClean="0"/>
          </a:p>
          <a:p>
            <a:r>
              <a:rPr lang="en-US" baseline="0" dirty="0" smtClean="0"/>
              <a:t>There is much higher signal to noise ratio,  but takes much longer which may be a consideration</a:t>
            </a:r>
            <a:endParaRPr lang="en-US" dirty="0"/>
          </a:p>
        </p:txBody>
      </p:sp>
      <p:sp>
        <p:nvSpPr>
          <p:cNvPr id="4" name="Slide Number Placeholder 3"/>
          <p:cNvSpPr>
            <a:spLocks noGrp="1"/>
          </p:cNvSpPr>
          <p:nvPr>
            <p:ph type="sldNum" sz="quarter" idx="10"/>
          </p:nvPr>
        </p:nvSpPr>
        <p:spPr/>
        <p:txBody>
          <a:bodyPr/>
          <a:lstStyle/>
          <a:p>
            <a:fld id="{5DEF9009-8039-6549-9B6A-918C8EA1F22C}" type="slidenum">
              <a:rPr lang="en-US" smtClean="0"/>
              <a:t>9</a:t>
            </a:fld>
            <a:endParaRPr lang="en-US"/>
          </a:p>
        </p:txBody>
      </p:sp>
    </p:spTree>
    <p:extLst>
      <p:ext uri="{BB962C8B-B14F-4D97-AF65-F5344CB8AC3E}">
        <p14:creationId xmlns:p14="http://schemas.microsoft.com/office/powerpoint/2010/main" val="392418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295400"/>
            <a:ext cx="8228013" cy="1927225"/>
          </a:xfrm>
        </p:spPr>
        <p:txBody>
          <a:bodyPr tIns="0" bIns="0" anchor="b" anchorCtr="0"/>
          <a:lstStyle>
            <a:lvl1pPr>
              <a:defRPr sz="60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3C2831F0-0B18-7A41-8A28-204D4F433969}" type="datetimeFigureOut">
              <a:rPr lang="en-US" smtClean="0"/>
              <a:t>5/22/2016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7A196C-173C-6E48-8005-50BCC81EC202}" type="slidenum">
              <a:rPr lang="en-US" smtClean="0"/>
              <a:t>‹N°›</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2831F0-0B18-7A41-8A28-204D4F433969}" type="datetimeFigureOut">
              <a:rPr lang="en-US" smtClean="0"/>
              <a:t>5/22/2016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7A196C-173C-6E48-8005-50BCC81EC202}" type="slidenum">
              <a:rPr lang="en-US" smtClean="0"/>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en-US" smtClean="0"/>
              <a:t>Click to edit Master title style</a:t>
            </a:r>
            <a:endParaRP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3C2831F0-0B18-7A41-8A28-204D4F433969}" type="datetimeFigureOut">
              <a:rPr lang="en-US" smtClean="0"/>
              <a:t>5/22/2016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7A196C-173C-6E48-8005-50BCC81EC202}" type="slidenum">
              <a:rPr lang="en-US" smtClean="0"/>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3C2831F0-0B18-7A41-8A28-204D4F433969}" type="datetimeFigureOut">
              <a:rPr lang="en-US" smtClean="0"/>
              <a:t>5/22/2016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7A196C-173C-6E48-8005-50BCC81EC202}" type="slidenum">
              <a:rPr lang="en-US" smtClean="0"/>
              <a:t>‹N°›</a:t>
            </a:fld>
            <a:endParaRPr lang="en-US"/>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a:lstStyle>
            <a:lvl1pPr marL="0" indent="0">
              <a:buNone/>
              <a:defRPr>
                <a:solidFill>
                  <a:schemeClr val="bg1"/>
                </a:solidFill>
              </a:defRPr>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3C2831F0-0B18-7A41-8A28-204D4F433969}" type="datetimeFigureOut">
              <a:rPr lang="en-US" smtClean="0"/>
              <a:t>5/22/2016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7A196C-173C-6E48-8005-50BCC81EC202}" type="slidenum">
              <a:rPr lang="en-US" smtClean="0"/>
              <a:t>‹N°›</a:t>
            </a:fld>
            <a:endParaRPr lang="en-US"/>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a:lstStyle>
            <a:lvl1pPr marL="0" indent="0">
              <a:buNone/>
              <a:defRPr>
                <a:solidFill>
                  <a:schemeClr val="bg1"/>
                </a:solidFill>
              </a:defRPr>
            </a:lvl1pPr>
          </a:lstStyle>
          <a:p>
            <a:r>
              <a:rPr lang="en-US" smtClean="0"/>
              <a:t>Drag picture to placeholder or click icon to add</a:t>
            </a:r>
            <a:endParaRPr/>
          </a:p>
        </p:txBody>
      </p:sp>
      <p:sp>
        <p:nvSpPr>
          <p:cNvPr id="8" name="Picture Placeholder 8"/>
          <p:cNvSpPr>
            <a:spLocks noGrp="1"/>
          </p:cNvSpPr>
          <p:nvPr>
            <p:ph type="pic" sz="quarter" idx="14"/>
          </p:nvPr>
        </p:nvSpPr>
        <p:spPr>
          <a:xfrm>
            <a:off x="2479675" y="1260475"/>
            <a:ext cx="1254125" cy="1254125"/>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US" smtClean="0"/>
              <a:t>Drag picture to placeholder or click icon to add</a:t>
            </a:r>
            <a:endParaRPr/>
          </a:p>
        </p:txBody>
      </p:sp>
      <p:sp>
        <p:nvSpPr>
          <p:cNvPr id="10" name="Picture Placeholder 8"/>
          <p:cNvSpPr>
            <a:spLocks noGrp="1"/>
          </p:cNvSpPr>
          <p:nvPr>
            <p:ph type="pic" sz="quarter" idx="15"/>
          </p:nvPr>
        </p:nvSpPr>
        <p:spPr>
          <a:xfrm>
            <a:off x="269875" y="762000"/>
            <a:ext cx="2092325" cy="2092325"/>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457200" y="2568388"/>
            <a:ext cx="8228013" cy="3468875"/>
          </a:xfrm>
        </p:spPr>
        <p:txBody>
          <a:bodyPr vert="eaVert"/>
          <a:lstStyle>
            <a:lvl5pPr>
              <a:defRPr/>
            </a:lvl5pPr>
            <a:lvl6pPr marL="1719072">
              <a:defRPr/>
            </a:lvl6pPr>
            <a:lvl7pPr marL="1719072">
              <a:defRPr/>
            </a:lvl7pPr>
            <a:lvl8pPr marL="1719072">
              <a:defRPr/>
            </a:lvl8pPr>
            <a:lvl9pPr marL="171907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C2831F0-0B18-7A41-8A28-204D4F433969}" type="datetimeFigureOut">
              <a:rPr lang="en-US" smtClean="0"/>
              <a:t>5/22/2016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7A196C-173C-6E48-8005-50BCC81EC202}" type="slidenum">
              <a:rPr lang="en-US" smtClean="0"/>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416859"/>
            <a:ext cx="6019800" cy="561564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C2831F0-0B18-7A41-8A28-204D4F433969}" type="datetimeFigureOut">
              <a:rPr lang="en-US" smtClean="0"/>
              <a:t>5/22/2016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7A196C-173C-6E48-8005-50BCC81EC202}" type="slidenum">
              <a:rPr lang="en-US" smtClean="0"/>
              <a:t>‹N°›</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C2831F0-0B18-7A41-8A28-204D4F433969}" type="datetimeFigureOut">
              <a:rPr lang="en-US" smtClean="0"/>
              <a:t>5/22/2016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7A196C-173C-6E48-8005-50BCC81EC202}" type="slidenum">
              <a:rPr lang="en-US" smtClean="0"/>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C2831F0-0B18-7A41-8A28-204D4F433969}" type="datetimeFigureOut">
              <a:rPr lang="en-US" smtClean="0"/>
              <a:t>5/22/2016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7A196C-173C-6E48-8005-50BCC81EC202}" type="slidenum">
              <a:rPr lang="en-US" smtClean="0"/>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694"/>
            <a:ext cx="6400800" cy="1362075"/>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1676399" y="3609695"/>
            <a:ext cx="5181601" cy="1500187"/>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3C2831F0-0B18-7A41-8A28-204D4F433969}" type="datetimeFigureOut">
              <a:rPr lang="en-US" smtClean="0"/>
              <a:t>5/22/2016</a:t>
            </a:fld>
            <a:endParaRPr lang="en-US"/>
          </a:p>
        </p:txBody>
      </p:sp>
      <p:sp>
        <p:nvSpPr>
          <p:cNvPr id="5" name="Footer Placeholder 4"/>
          <p:cNvSpPr>
            <a:spLocks noGrp="1"/>
          </p:cNvSpPr>
          <p:nvPr>
            <p:ph type="ftr" sz="quarter" idx="11"/>
          </p:nvPr>
        </p:nvSpPr>
        <p:spPr>
          <a:xfrm>
            <a:off x="7238999" y="6356350"/>
            <a:ext cx="1446213"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E7A196C-173C-6E48-8005-50BCC81EC202}" type="slidenum">
              <a:rPr lang="en-US" smtClean="0"/>
              <a:t>‹N°›</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C2831F0-0B18-7A41-8A28-204D4F433969}" type="datetimeFigureOut">
              <a:rPr lang="en-US" smtClean="0"/>
              <a:t>5/22/2016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7A196C-173C-6E48-8005-50BCC81EC202}" type="slidenum">
              <a:rPr lang="en-US" smtClean="0"/>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3C2831F0-0B18-7A41-8A28-204D4F433969}" type="datetimeFigureOut">
              <a:rPr lang="en-US" smtClean="0"/>
              <a:t>5/22/2016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7A196C-173C-6E48-8005-50BCC81EC202}" type="slidenum">
              <a:rPr lang="en-US" smtClean="0"/>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C2831F0-0B18-7A41-8A28-204D4F433969}" type="datetimeFigureOut">
              <a:rPr lang="en-US" smtClean="0"/>
              <a:t>5/22/2016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7A196C-173C-6E48-8005-50BCC81EC202}" type="slidenum">
              <a:rPr lang="en-US" smtClean="0"/>
              <a:t>‹N°›</a:t>
            </a:fld>
            <a:endParaRPr lang="en-US"/>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C2831F0-0B18-7A41-8A28-204D4F433969}" type="datetimeFigureOut">
              <a:rPr lang="en-US" smtClean="0"/>
              <a:t>5/22/2016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7A196C-173C-6E48-8005-50BCC81EC202}" type="slidenum">
              <a:rPr lang="en-US" smtClean="0"/>
              <a:t>‹N°›</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C2831F0-0B18-7A41-8A28-204D4F433969}" type="datetimeFigureOut">
              <a:rPr lang="en-US" smtClean="0"/>
              <a:t>5/22/2016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7A196C-173C-6E48-8005-50BCC81EC202}" type="slidenum">
              <a:rPr lang="en-US" smtClean="0"/>
              <a:t>‹N°›</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C2831F0-0B18-7A41-8A28-204D4F433969}" type="datetimeFigureOut">
              <a:rPr lang="en-US" smtClean="0"/>
              <a:t>5/22/2016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7A196C-173C-6E48-8005-50BCC81EC202}" type="slidenum">
              <a:rPr lang="en-US" smtClean="0"/>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5141"/>
            <a:ext cx="8229600" cy="1143000"/>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39775" y="2770094"/>
            <a:ext cx="7662864" cy="326716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fld id="{3C2831F0-0B18-7A41-8A28-204D4F433969}" type="datetimeFigureOut">
              <a:rPr lang="en-US" smtClean="0"/>
              <a:t>5/22/2016</a:t>
            </a:fld>
            <a:endParaRPr lang="en-US"/>
          </a:p>
        </p:txBody>
      </p:sp>
      <p:sp>
        <p:nvSpPr>
          <p:cNvPr id="5" name="Footer Placeholder 4"/>
          <p:cNvSpPr>
            <a:spLocks noGrp="1"/>
          </p:cNvSpPr>
          <p:nvPr>
            <p:ph type="ftr" sz="quarter" idx="3"/>
          </p:nvPr>
        </p:nvSpPr>
        <p:spPr>
          <a:xfrm>
            <a:off x="5789613" y="6356350"/>
            <a:ext cx="2895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fld id="{FE7A196C-173C-6E48-8005-50BCC81EC202}" type="slidenum">
              <a:rPr lang="en-US" smtClean="0"/>
              <a:t>‹N°›</a:t>
            </a:fld>
            <a:endParaRPr lang="en-US"/>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5.emf"/></Relationships>
</file>

<file path=ppt/slides/_rels/slide3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3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9.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4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199" y="2025151"/>
            <a:ext cx="8228013" cy="1927225"/>
          </a:xfrm>
        </p:spPr>
        <p:txBody>
          <a:bodyPr>
            <a:normAutofit fontScale="90000"/>
          </a:bodyPr>
          <a:lstStyle/>
          <a:p>
            <a:r>
              <a:rPr lang="en-US" dirty="0" smtClean="0"/>
              <a:t>MRI of biliary network: </a:t>
            </a:r>
            <a:br>
              <a:rPr lang="en-US" dirty="0" smtClean="0"/>
            </a:br>
            <a:r>
              <a:rPr lang="en-US" dirty="0" smtClean="0"/>
              <a:t>How I optimize it? </a:t>
            </a:r>
            <a:br>
              <a:rPr lang="en-US" dirty="0" smtClean="0"/>
            </a:br>
            <a:endParaRPr lang="en-US" dirty="0"/>
          </a:p>
        </p:txBody>
      </p:sp>
      <p:sp>
        <p:nvSpPr>
          <p:cNvPr id="5" name="Subtitle 2"/>
          <p:cNvSpPr>
            <a:spLocks noGrp="1"/>
          </p:cNvSpPr>
          <p:nvPr>
            <p:ph type="subTitle" idx="1"/>
          </p:nvPr>
        </p:nvSpPr>
        <p:spPr>
          <a:xfrm>
            <a:off x="457200" y="3841750"/>
            <a:ext cx="8228013" cy="1066800"/>
          </a:xfrm>
        </p:spPr>
        <p:txBody>
          <a:bodyPr>
            <a:noAutofit/>
          </a:bodyPr>
          <a:lstStyle/>
          <a:p>
            <a:pPr algn="ctr"/>
            <a:r>
              <a:rPr lang="en-US" sz="2400" b="1" dirty="0" err="1" smtClean="0"/>
              <a:t>Naama</a:t>
            </a:r>
            <a:r>
              <a:rPr lang="en-US" sz="2400" b="1" dirty="0" smtClean="0"/>
              <a:t> Lev-Cohain MD</a:t>
            </a:r>
          </a:p>
          <a:p>
            <a:pPr algn="ctr"/>
            <a:endParaRPr lang="en-US" sz="2400" dirty="0" smtClean="0"/>
          </a:p>
          <a:p>
            <a:pPr algn="ctr"/>
            <a:r>
              <a:rPr lang="en-US" sz="2400" dirty="0" smtClean="0"/>
              <a:t>Dep. of Radiology</a:t>
            </a:r>
          </a:p>
          <a:p>
            <a:pPr algn="ctr"/>
            <a:r>
              <a:rPr lang="en-US" sz="2400" dirty="0" smtClean="0"/>
              <a:t>Hadassah-Hebrew University Medical Center</a:t>
            </a:r>
            <a:endParaRPr lang="he-IL" sz="2400" dirty="0"/>
          </a:p>
        </p:txBody>
      </p:sp>
      <p:pic>
        <p:nvPicPr>
          <p:cNvPr id="4"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955"/>
          <a:stretch/>
        </p:blipFill>
        <p:spPr bwMode="auto">
          <a:xfrm>
            <a:off x="179512" y="260648"/>
            <a:ext cx="2170510" cy="753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20952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smtClean="0"/>
              <a:t>MRCP acquisition</a:t>
            </a:r>
            <a:endParaRPr lang="en-US" dirty="0"/>
          </a:p>
        </p:txBody>
      </p:sp>
      <p:sp>
        <p:nvSpPr>
          <p:cNvPr id="3" name="Content Placeholder 2"/>
          <p:cNvSpPr>
            <a:spLocks noGrp="1"/>
          </p:cNvSpPr>
          <p:nvPr>
            <p:ph idx="1"/>
          </p:nvPr>
        </p:nvSpPr>
        <p:spPr/>
        <p:txBody>
          <a:bodyPr/>
          <a:lstStyle/>
          <a:p>
            <a:r>
              <a:rPr lang="en-US" dirty="0" smtClean="0"/>
              <a:t>Reconstruction- MIP</a:t>
            </a:r>
            <a:endParaRPr lang="en-US" dirty="0"/>
          </a:p>
        </p:txBody>
      </p:sp>
      <p:pic>
        <p:nvPicPr>
          <p:cNvPr id="5122" name="Picture 2" descr="D:\MRCP 2\ser013img00006.jpg"/>
          <p:cNvPicPr>
            <a:picLocks noChangeAspect="1" noChangeArrowheads="1"/>
          </p:cNvPicPr>
          <p:nvPr/>
        </p:nvPicPr>
        <p:blipFill rotWithShape="1">
          <a:blip r:embed="rId3">
            <a:extLst>
              <a:ext uri="{28A0092B-C50C-407E-A947-70E740481C1C}">
                <a14:useLocalDpi xmlns:a14="http://schemas.microsoft.com/office/drawing/2010/main" val="0"/>
              </a:ext>
            </a:extLst>
          </a:blip>
          <a:srcRect t="13720"/>
          <a:stretch/>
        </p:blipFill>
        <p:spPr bwMode="auto">
          <a:xfrm>
            <a:off x="4258369" y="2294705"/>
            <a:ext cx="4777740" cy="4401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8406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smtClean="0"/>
              <a:t>MRCP acquisition</a:t>
            </a:r>
            <a:endParaRPr lang="en-US" dirty="0"/>
          </a:p>
        </p:txBody>
      </p:sp>
      <p:pic>
        <p:nvPicPr>
          <p:cNvPr id="5" name="Content Placeholder 4"/>
          <p:cNvPicPr>
            <a:picLocks noGrp="1" noChangeAspect="1"/>
          </p:cNvPicPr>
          <p:nvPr>
            <p:ph idx="1"/>
          </p:nvPr>
        </p:nvPicPr>
        <p:blipFill>
          <a:blip r:embed="rId3"/>
          <a:srcRect t="12331" b="12331"/>
          <a:stretch>
            <a:fillRect/>
          </a:stretch>
        </p:blipFill>
        <p:spPr>
          <a:xfrm>
            <a:off x="4191735" y="1417638"/>
            <a:ext cx="4727478" cy="2664945"/>
          </a:xfrm>
          <a:prstGeom prst="rect">
            <a:avLst/>
          </a:prstGeom>
        </p:spPr>
      </p:pic>
      <p:grpSp>
        <p:nvGrpSpPr>
          <p:cNvPr id="9" name="Group 8"/>
          <p:cNvGrpSpPr/>
          <p:nvPr/>
        </p:nvGrpSpPr>
        <p:grpSpPr>
          <a:xfrm>
            <a:off x="457200" y="1417638"/>
            <a:ext cx="3670723" cy="2664945"/>
            <a:chOff x="176832" y="1417638"/>
            <a:chExt cx="3670723" cy="2664945"/>
          </a:xfrm>
        </p:grpSpPr>
        <p:pic>
          <p:nvPicPr>
            <p:cNvPr id="4" name="Picture 3"/>
            <p:cNvPicPr>
              <a:picLocks noChangeAspect="1"/>
            </p:cNvPicPr>
            <p:nvPr/>
          </p:nvPicPr>
          <p:blipFill>
            <a:blip r:embed="rId4"/>
            <a:stretch>
              <a:fillRect/>
            </a:stretch>
          </p:blipFill>
          <p:spPr>
            <a:xfrm>
              <a:off x="176832" y="1417638"/>
              <a:ext cx="3670723" cy="2664945"/>
            </a:xfrm>
            <a:prstGeom prst="rect">
              <a:avLst/>
            </a:prstGeom>
          </p:spPr>
        </p:pic>
        <p:sp>
          <p:nvSpPr>
            <p:cNvPr id="6" name="TextBox 5"/>
            <p:cNvSpPr txBox="1"/>
            <p:nvPr/>
          </p:nvSpPr>
          <p:spPr>
            <a:xfrm>
              <a:off x="457200" y="3713251"/>
              <a:ext cx="1310799" cy="369332"/>
            </a:xfrm>
            <a:prstGeom prst="rect">
              <a:avLst/>
            </a:prstGeom>
            <a:noFill/>
          </p:spPr>
          <p:txBody>
            <a:bodyPr wrap="square" rtlCol="0">
              <a:spAutoFit/>
            </a:bodyPr>
            <a:lstStyle/>
            <a:p>
              <a:r>
                <a:rPr lang="en-US" dirty="0" smtClean="0">
                  <a:solidFill>
                    <a:srgbClr val="FFFFFF"/>
                  </a:solidFill>
                </a:rPr>
                <a:t>Thick slices</a:t>
              </a:r>
              <a:endParaRPr lang="en-US" dirty="0">
                <a:solidFill>
                  <a:srgbClr val="FFFFFF"/>
                </a:solidFill>
              </a:endParaRPr>
            </a:p>
          </p:txBody>
        </p:sp>
      </p:grpSp>
      <p:sp>
        <p:nvSpPr>
          <p:cNvPr id="7" name="TextBox 6"/>
          <p:cNvSpPr txBox="1"/>
          <p:nvPr/>
        </p:nvSpPr>
        <p:spPr>
          <a:xfrm>
            <a:off x="4436114" y="3741682"/>
            <a:ext cx="1310799" cy="369332"/>
          </a:xfrm>
          <a:prstGeom prst="rect">
            <a:avLst/>
          </a:prstGeom>
          <a:noFill/>
        </p:spPr>
        <p:txBody>
          <a:bodyPr wrap="square" rtlCol="0">
            <a:spAutoFit/>
          </a:bodyPr>
          <a:lstStyle/>
          <a:p>
            <a:r>
              <a:rPr lang="en-US" dirty="0" smtClean="0">
                <a:solidFill>
                  <a:srgbClr val="FFFFFF"/>
                </a:solidFill>
              </a:rPr>
              <a:t>MIP</a:t>
            </a:r>
            <a:endParaRPr lang="en-US" dirty="0">
              <a:solidFill>
                <a:srgbClr val="FFFFFF"/>
              </a:solidFill>
            </a:endParaRPr>
          </a:p>
        </p:txBody>
      </p:sp>
      <p:sp>
        <p:nvSpPr>
          <p:cNvPr id="8" name="TextBox 7"/>
          <p:cNvSpPr txBox="1"/>
          <p:nvPr/>
        </p:nvSpPr>
        <p:spPr>
          <a:xfrm>
            <a:off x="400725" y="4119909"/>
            <a:ext cx="3295284" cy="2031325"/>
          </a:xfrm>
          <a:prstGeom prst="rect">
            <a:avLst/>
          </a:prstGeom>
          <a:noFill/>
        </p:spPr>
        <p:txBody>
          <a:bodyPr wrap="square" rtlCol="0">
            <a:spAutoFit/>
          </a:bodyPr>
          <a:lstStyle/>
          <a:p>
            <a:r>
              <a:rPr lang="en-US" dirty="0" smtClean="0"/>
              <a:t>Pros- </a:t>
            </a:r>
          </a:p>
          <a:p>
            <a:pPr marL="285750" indent="-285750">
              <a:buFont typeface="Arial"/>
              <a:buChar char="•"/>
            </a:pPr>
            <a:r>
              <a:rPr lang="en-US" dirty="0"/>
              <a:t>O</a:t>
            </a:r>
            <a:r>
              <a:rPr lang="en-US" dirty="0" smtClean="0"/>
              <a:t>verview </a:t>
            </a:r>
            <a:r>
              <a:rPr lang="en-US" dirty="0"/>
              <a:t>of biliary tract anatomy </a:t>
            </a:r>
            <a:endParaRPr lang="en-US" dirty="0" smtClean="0"/>
          </a:p>
          <a:p>
            <a:pPr marL="285750" indent="-285750">
              <a:buFont typeface="Arial"/>
              <a:buChar char="•"/>
            </a:pPr>
            <a:r>
              <a:rPr lang="en-US" dirty="0" smtClean="0"/>
              <a:t>Identifying obstruction </a:t>
            </a:r>
            <a:r>
              <a:rPr lang="en-US" dirty="0"/>
              <a:t>and </a:t>
            </a:r>
            <a:r>
              <a:rPr lang="en-US" dirty="0" smtClean="0"/>
              <a:t>strictures</a:t>
            </a:r>
          </a:p>
          <a:p>
            <a:pPr marL="285750" indent="-285750">
              <a:buFont typeface="Arial"/>
              <a:buChar char="•"/>
            </a:pPr>
            <a:r>
              <a:rPr lang="en-US" dirty="0" smtClean="0"/>
              <a:t>Short acquisition</a:t>
            </a:r>
          </a:p>
          <a:p>
            <a:pPr marL="285750" indent="-285750">
              <a:buFont typeface="Arial"/>
              <a:buChar char="•"/>
            </a:pPr>
            <a:r>
              <a:rPr lang="en-US" dirty="0" smtClean="0"/>
              <a:t>Minimal breathing artifacts</a:t>
            </a:r>
          </a:p>
        </p:txBody>
      </p:sp>
      <p:sp>
        <p:nvSpPr>
          <p:cNvPr id="10" name="TextBox 9"/>
          <p:cNvSpPr txBox="1"/>
          <p:nvPr/>
        </p:nvSpPr>
        <p:spPr>
          <a:xfrm>
            <a:off x="457200" y="4151331"/>
            <a:ext cx="3295284" cy="1200329"/>
          </a:xfrm>
          <a:prstGeom prst="rect">
            <a:avLst/>
          </a:prstGeom>
          <a:noFill/>
        </p:spPr>
        <p:txBody>
          <a:bodyPr wrap="square" rtlCol="0">
            <a:spAutoFit/>
          </a:bodyPr>
          <a:lstStyle/>
          <a:p>
            <a:r>
              <a:rPr lang="en-US" dirty="0" smtClean="0"/>
              <a:t>Cons- </a:t>
            </a:r>
          </a:p>
          <a:p>
            <a:pPr marL="285750" indent="-285750">
              <a:buFont typeface="Arial"/>
              <a:buChar char="•"/>
            </a:pPr>
            <a:r>
              <a:rPr lang="en-US" dirty="0" smtClean="0"/>
              <a:t>Volume averaging</a:t>
            </a:r>
          </a:p>
          <a:p>
            <a:pPr marL="285750" indent="-285750">
              <a:buFont typeface="Arial"/>
              <a:buChar char="•"/>
            </a:pPr>
            <a:r>
              <a:rPr lang="en-US" dirty="0" smtClean="0"/>
              <a:t>Limited evaluation of subtle findings</a:t>
            </a:r>
          </a:p>
        </p:txBody>
      </p:sp>
      <p:sp>
        <p:nvSpPr>
          <p:cNvPr id="11" name="TextBox 10"/>
          <p:cNvSpPr txBox="1"/>
          <p:nvPr/>
        </p:nvSpPr>
        <p:spPr>
          <a:xfrm>
            <a:off x="4753161" y="4126910"/>
            <a:ext cx="3295284" cy="923330"/>
          </a:xfrm>
          <a:prstGeom prst="rect">
            <a:avLst/>
          </a:prstGeom>
          <a:noFill/>
        </p:spPr>
        <p:txBody>
          <a:bodyPr wrap="square" rtlCol="0">
            <a:spAutoFit/>
          </a:bodyPr>
          <a:lstStyle/>
          <a:p>
            <a:r>
              <a:rPr lang="en-US" dirty="0" smtClean="0"/>
              <a:t>Pros- </a:t>
            </a:r>
          </a:p>
          <a:p>
            <a:pPr marL="285750" indent="-285750">
              <a:buFont typeface="Arial"/>
              <a:buChar char="•"/>
            </a:pPr>
            <a:r>
              <a:rPr lang="en-US" dirty="0" smtClean="0"/>
              <a:t>More detailed image</a:t>
            </a:r>
          </a:p>
          <a:p>
            <a:pPr marL="285750" indent="-285750">
              <a:buFont typeface="Arial"/>
              <a:buChar char="•"/>
            </a:pPr>
            <a:r>
              <a:rPr lang="en-US" dirty="0" smtClean="0"/>
              <a:t>visualize </a:t>
            </a:r>
            <a:r>
              <a:rPr lang="en-US" dirty="0" err="1"/>
              <a:t>intraductal</a:t>
            </a:r>
            <a:r>
              <a:rPr lang="en-US" dirty="0"/>
              <a:t> </a:t>
            </a:r>
            <a:r>
              <a:rPr lang="en-US" dirty="0" smtClean="0"/>
              <a:t>disease</a:t>
            </a:r>
          </a:p>
        </p:txBody>
      </p:sp>
      <p:sp>
        <p:nvSpPr>
          <p:cNvPr id="12" name="TextBox 11"/>
          <p:cNvSpPr txBox="1"/>
          <p:nvPr/>
        </p:nvSpPr>
        <p:spPr>
          <a:xfrm>
            <a:off x="4753161" y="4151331"/>
            <a:ext cx="3295284" cy="1200329"/>
          </a:xfrm>
          <a:prstGeom prst="rect">
            <a:avLst/>
          </a:prstGeom>
          <a:noFill/>
        </p:spPr>
        <p:txBody>
          <a:bodyPr wrap="square" rtlCol="0">
            <a:spAutoFit/>
          </a:bodyPr>
          <a:lstStyle/>
          <a:p>
            <a:r>
              <a:rPr lang="en-US" dirty="0" smtClean="0"/>
              <a:t>Cons- </a:t>
            </a:r>
          </a:p>
          <a:p>
            <a:pPr marL="285750" indent="-285750">
              <a:buFont typeface="Arial"/>
              <a:buChar char="•"/>
            </a:pPr>
            <a:r>
              <a:rPr lang="en-US" dirty="0" smtClean="0"/>
              <a:t>Free breathing</a:t>
            </a:r>
          </a:p>
          <a:p>
            <a:pPr marL="285750" indent="-285750">
              <a:buFont typeface="Arial"/>
              <a:buChar char="•"/>
            </a:pPr>
            <a:r>
              <a:rPr lang="en-US" dirty="0" err="1" smtClean="0"/>
              <a:t>Pron</a:t>
            </a:r>
            <a:r>
              <a:rPr lang="en-US" dirty="0" smtClean="0"/>
              <a:t> to artifacts- related to post processing</a:t>
            </a:r>
          </a:p>
        </p:txBody>
      </p:sp>
    </p:spTree>
    <p:extLst>
      <p:ext uri="{BB962C8B-B14F-4D97-AF65-F5344CB8AC3E}">
        <p14:creationId xmlns:p14="http://schemas.microsoft.com/office/powerpoint/2010/main" val="103793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1" grpId="0"/>
      <p:bldP spid="11" grpId="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srcRect t="-37454" b="-45800"/>
          <a:stretch/>
        </p:blipFill>
        <p:spPr>
          <a:xfrm>
            <a:off x="457200" y="1838734"/>
            <a:ext cx="8229600" cy="34290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9554311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H</a:t>
            </a:r>
            <a:r>
              <a:rPr lang="en-US" dirty="0" smtClean="0"/>
              <a:t>igh </a:t>
            </a:r>
            <a:r>
              <a:rPr lang="en-US" dirty="0"/>
              <a:t>sensitivity (97</a:t>
            </a:r>
            <a:r>
              <a:rPr lang="en-US" dirty="0" smtClean="0"/>
              <a:t>%) </a:t>
            </a:r>
            <a:r>
              <a:rPr lang="en-US" dirty="0"/>
              <a:t>and specificity (98</a:t>
            </a:r>
            <a:r>
              <a:rPr lang="en-US" dirty="0" smtClean="0"/>
              <a:t>%) </a:t>
            </a:r>
            <a:r>
              <a:rPr lang="en-US" dirty="0"/>
              <a:t>for the </a:t>
            </a:r>
            <a:r>
              <a:rPr lang="en-US" b="1" dirty="0" smtClean="0"/>
              <a:t>presence and level </a:t>
            </a:r>
            <a:r>
              <a:rPr lang="en-US" b="1" dirty="0"/>
              <a:t>of </a:t>
            </a:r>
            <a:r>
              <a:rPr lang="en-US" b="1" dirty="0" smtClean="0"/>
              <a:t>obstruction</a:t>
            </a:r>
            <a:endParaRPr lang="en-US" dirty="0" smtClean="0"/>
          </a:p>
          <a:p>
            <a:r>
              <a:rPr lang="en-US" dirty="0" smtClean="0"/>
              <a:t> Slightly lower sensitivity (92%) and specificity (97%) for </a:t>
            </a:r>
            <a:r>
              <a:rPr lang="en-US" dirty="0"/>
              <a:t>the </a:t>
            </a:r>
            <a:r>
              <a:rPr lang="en-US" b="1" dirty="0"/>
              <a:t>diagnosis of stones </a:t>
            </a:r>
            <a:endParaRPr lang="en-US" b="1" dirty="0" smtClean="0"/>
          </a:p>
          <a:p>
            <a:r>
              <a:rPr lang="en-US" b="1" dirty="0" smtClean="0"/>
              <a:t>Differentiating benign from malignancy biliary obstruction </a:t>
            </a:r>
            <a:r>
              <a:rPr lang="en-US" dirty="0" smtClean="0"/>
              <a:t>was sensitivity (88%) and specificity (95%)</a:t>
            </a:r>
            <a:endParaRPr lang="en-US" dirty="0"/>
          </a:p>
        </p:txBody>
      </p:sp>
    </p:spTree>
    <p:extLst>
      <p:ext uri="{BB962C8B-B14F-4D97-AF65-F5344CB8AC3E}">
        <p14:creationId xmlns:p14="http://schemas.microsoft.com/office/powerpoint/2010/main" val="36643446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srcRect t="2197" r="8769" b="11585"/>
          <a:stretch/>
        </p:blipFill>
        <p:spPr>
          <a:xfrm>
            <a:off x="224113" y="2490044"/>
            <a:ext cx="8723789" cy="12038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194" name="Picture 2" descr="C:\Users\owner\Documents\cautio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594694"/>
            <a:ext cx="4571999" cy="4571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67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80">
                                          <p:stCondLst>
                                            <p:cond delay="0"/>
                                          </p:stCondLst>
                                        </p:cTn>
                                        <p:tgtEl>
                                          <p:spTgt spid="8194"/>
                                        </p:tgtEl>
                                      </p:cBhvr>
                                    </p:animEffect>
                                    <p:anim calcmode="lin" valueType="num">
                                      <p:cBhvr>
                                        <p:cTn id="8" dur="1822" tmFilter="0,0; 0.14,0.36; 0.43,0.73; 0.71,0.91; 1.0,1.0">
                                          <p:stCondLst>
                                            <p:cond delay="0"/>
                                          </p:stCondLst>
                                        </p:cTn>
                                        <p:tgtEl>
                                          <p:spTgt spid="819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19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19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19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194"/>
                                        </p:tgtEl>
                                        <p:attrNameLst>
                                          <p:attrName>ppt_y</p:attrName>
                                        </p:attrNameLst>
                                      </p:cBhvr>
                                      <p:tavLst>
                                        <p:tav tm="0" fmla="#ppt_y-sin(pi*$)/81">
                                          <p:val>
                                            <p:fltVal val="0"/>
                                          </p:val>
                                        </p:tav>
                                        <p:tav tm="100000">
                                          <p:val>
                                            <p:fltVal val="1"/>
                                          </p:val>
                                        </p:tav>
                                      </p:tavLst>
                                    </p:anim>
                                    <p:animScale>
                                      <p:cBhvr>
                                        <p:cTn id="13" dur="26">
                                          <p:stCondLst>
                                            <p:cond delay="650"/>
                                          </p:stCondLst>
                                        </p:cTn>
                                        <p:tgtEl>
                                          <p:spTgt spid="8194"/>
                                        </p:tgtEl>
                                      </p:cBhvr>
                                      <p:to x="100000" y="60000"/>
                                    </p:animScale>
                                    <p:animScale>
                                      <p:cBhvr>
                                        <p:cTn id="14" dur="166" decel="50000">
                                          <p:stCondLst>
                                            <p:cond delay="676"/>
                                          </p:stCondLst>
                                        </p:cTn>
                                        <p:tgtEl>
                                          <p:spTgt spid="8194"/>
                                        </p:tgtEl>
                                      </p:cBhvr>
                                      <p:to x="100000" y="100000"/>
                                    </p:animScale>
                                    <p:animScale>
                                      <p:cBhvr>
                                        <p:cTn id="15" dur="26">
                                          <p:stCondLst>
                                            <p:cond delay="1312"/>
                                          </p:stCondLst>
                                        </p:cTn>
                                        <p:tgtEl>
                                          <p:spTgt spid="8194"/>
                                        </p:tgtEl>
                                      </p:cBhvr>
                                      <p:to x="100000" y="80000"/>
                                    </p:animScale>
                                    <p:animScale>
                                      <p:cBhvr>
                                        <p:cTn id="16" dur="166" decel="50000">
                                          <p:stCondLst>
                                            <p:cond delay="1338"/>
                                          </p:stCondLst>
                                        </p:cTn>
                                        <p:tgtEl>
                                          <p:spTgt spid="8194"/>
                                        </p:tgtEl>
                                      </p:cBhvr>
                                      <p:to x="100000" y="100000"/>
                                    </p:animScale>
                                    <p:animScale>
                                      <p:cBhvr>
                                        <p:cTn id="17" dur="26">
                                          <p:stCondLst>
                                            <p:cond delay="1642"/>
                                          </p:stCondLst>
                                        </p:cTn>
                                        <p:tgtEl>
                                          <p:spTgt spid="8194"/>
                                        </p:tgtEl>
                                      </p:cBhvr>
                                      <p:to x="100000" y="90000"/>
                                    </p:animScale>
                                    <p:animScale>
                                      <p:cBhvr>
                                        <p:cTn id="18" dur="166" decel="50000">
                                          <p:stCondLst>
                                            <p:cond delay="1668"/>
                                          </p:stCondLst>
                                        </p:cTn>
                                        <p:tgtEl>
                                          <p:spTgt spid="8194"/>
                                        </p:tgtEl>
                                      </p:cBhvr>
                                      <p:to x="100000" y="100000"/>
                                    </p:animScale>
                                    <p:animScale>
                                      <p:cBhvr>
                                        <p:cTn id="19" dur="26">
                                          <p:stCondLst>
                                            <p:cond delay="1808"/>
                                          </p:stCondLst>
                                        </p:cTn>
                                        <p:tgtEl>
                                          <p:spTgt spid="8194"/>
                                        </p:tgtEl>
                                      </p:cBhvr>
                                      <p:to x="100000" y="95000"/>
                                    </p:animScale>
                                    <p:animScale>
                                      <p:cBhvr>
                                        <p:cTn id="20" dur="166" decel="50000">
                                          <p:stCondLst>
                                            <p:cond delay="1834"/>
                                          </p:stCondLst>
                                        </p:cTn>
                                        <p:tgtEl>
                                          <p:spTgt spid="819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8463" t="8107" r="52917" b="1482"/>
          <a:stretch/>
        </p:blipFill>
        <p:spPr>
          <a:xfrm>
            <a:off x="457200" y="1967136"/>
            <a:ext cx="3825840" cy="4091974"/>
          </a:xfrm>
        </p:spPr>
      </p:pic>
      <p:sp>
        <p:nvSpPr>
          <p:cNvPr id="6" name="TextBox 5"/>
          <p:cNvSpPr txBox="1"/>
          <p:nvPr/>
        </p:nvSpPr>
        <p:spPr>
          <a:xfrm>
            <a:off x="457200" y="6606560"/>
            <a:ext cx="8229600" cy="215444"/>
          </a:xfrm>
          <a:prstGeom prst="rect">
            <a:avLst/>
          </a:prstGeom>
          <a:noFill/>
        </p:spPr>
        <p:txBody>
          <a:bodyPr wrap="square" rtlCol="0">
            <a:spAutoFit/>
          </a:bodyPr>
          <a:lstStyle/>
          <a:p>
            <a:r>
              <a:rPr lang="en-US" sz="800" dirty="0" err="1"/>
              <a:t>Mandelia</a:t>
            </a:r>
            <a:r>
              <a:rPr lang="en-US" sz="800" dirty="0"/>
              <a:t> A, </a:t>
            </a:r>
            <a:r>
              <a:rPr lang="en-US" sz="800" dirty="0" smtClean="0"/>
              <a:t>et al. </a:t>
            </a:r>
            <a:r>
              <a:rPr lang="en-US" sz="800" dirty="0"/>
              <a:t>The value of magnetic resonance </a:t>
            </a:r>
            <a:r>
              <a:rPr lang="en-US" sz="800" dirty="0" err="1"/>
              <a:t>cholangiopancreatography</a:t>
            </a:r>
            <a:r>
              <a:rPr lang="en-US" sz="800" dirty="0"/>
              <a:t> in the detection of </a:t>
            </a:r>
            <a:r>
              <a:rPr lang="en-US" sz="800" dirty="0" err="1"/>
              <a:t>choledocholithiasis</a:t>
            </a:r>
            <a:r>
              <a:rPr lang="en-US" sz="800" dirty="0"/>
              <a:t>. West </a:t>
            </a:r>
            <a:r>
              <a:rPr lang="en-US" sz="800" dirty="0" err="1"/>
              <a:t>Afr</a:t>
            </a:r>
            <a:r>
              <a:rPr lang="en-US" sz="800" dirty="0"/>
              <a:t> J </a:t>
            </a:r>
            <a:r>
              <a:rPr lang="en-US" sz="800" dirty="0" err="1"/>
              <a:t>Radiol</a:t>
            </a:r>
            <a:r>
              <a:rPr lang="en-US" sz="800" dirty="0"/>
              <a:t> </a:t>
            </a:r>
            <a:r>
              <a:rPr lang="en-US" sz="800" dirty="0" smtClean="0"/>
              <a:t>2013</a:t>
            </a:r>
          </a:p>
        </p:txBody>
      </p:sp>
      <p:grpSp>
        <p:nvGrpSpPr>
          <p:cNvPr id="9" name="Group 8"/>
          <p:cNvGrpSpPr/>
          <p:nvPr/>
        </p:nvGrpSpPr>
        <p:grpSpPr>
          <a:xfrm>
            <a:off x="457200" y="1967136"/>
            <a:ext cx="8304979" cy="4091974"/>
            <a:chOff x="457200" y="1967136"/>
            <a:chExt cx="8304979" cy="4091974"/>
          </a:xfrm>
        </p:grpSpPr>
        <p:sp>
          <p:nvSpPr>
            <p:cNvPr id="7" name="TextBox 6"/>
            <p:cNvSpPr txBox="1"/>
            <p:nvPr/>
          </p:nvSpPr>
          <p:spPr>
            <a:xfrm>
              <a:off x="457200" y="5689778"/>
              <a:ext cx="1310799" cy="369332"/>
            </a:xfrm>
            <a:prstGeom prst="rect">
              <a:avLst/>
            </a:prstGeom>
            <a:noFill/>
          </p:spPr>
          <p:txBody>
            <a:bodyPr wrap="square" rtlCol="0">
              <a:spAutoFit/>
            </a:bodyPr>
            <a:lstStyle/>
            <a:p>
              <a:r>
                <a:rPr lang="en-US" dirty="0" smtClean="0">
                  <a:solidFill>
                    <a:srgbClr val="FFFFFF"/>
                  </a:solidFill>
                </a:rPr>
                <a:t>MIP</a:t>
              </a:r>
              <a:endParaRPr lang="en-US" dirty="0">
                <a:solidFill>
                  <a:srgbClr val="FFFFFF"/>
                </a:solidFill>
              </a:endParaRPr>
            </a:p>
          </p:txBody>
        </p:sp>
        <p:grpSp>
          <p:nvGrpSpPr>
            <p:cNvPr id="3" name="Group 2"/>
            <p:cNvGrpSpPr/>
            <p:nvPr/>
          </p:nvGrpSpPr>
          <p:grpSpPr>
            <a:xfrm>
              <a:off x="4399247" y="1967136"/>
              <a:ext cx="4362932" cy="4091974"/>
              <a:chOff x="4399247" y="1967136"/>
              <a:chExt cx="4362932" cy="4091974"/>
            </a:xfrm>
          </p:grpSpPr>
          <p:pic>
            <p:nvPicPr>
              <p:cNvPr id="5" name="Picture 4"/>
              <p:cNvPicPr>
                <a:picLocks noChangeAspect="1"/>
              </p:cNvPicPr>
              <p:nvPr/>
            </p:nvPicPr>
            <p:blipFill rotWithShape="1">
              <a:blip r:embed="rId3"/>
              <a:srcRect l="52286" t="2051"/>
              <a:stretch/>
            </p:blipFill>
            <p:spPr>
              <a:xfrm>
                <a:off x="4399247" y="1967136"/>
                <a:ext cx="4362932" cy="4091974"/>
              </a:xfrm>
              <a:prstGeom prst="rect">
                <a:avLst/>
              </a:prstGeom>
            </p:spPr>
          </p:pic>
          <p:sp>
            <p:nvSpPr>
              <p:cNvPr id="8" name="TextBox 7"/>
              <p:cNvSpPr txBox="1"/>
              <p:nvPr/>
            </p:nvSpPr>
            <p:spPr>
              <a:xfrm>
                <a:off x="4436113" y="5689778"/>
                <a:ext cx="1310799" cy="369332"/>
              </a:xfrm>
              <a:prstGeom prst="rect">
                <a:avLst/>
              </a:prstGeom>
              <a:noFill/>
            </p:spPr>
            <p:txBody>
              <a:bodyPr wrap="square" rtlCol="0">
                <a:spAutoFit/>
              </a:bodyPr>
              <a:lstStyle/>
              <a:p>
                <a:r>
                  <a:rPr lang="en-US" dirty="0" smtClean="0">
                    <a:solidFill>
                      <a:srgbClr val="FFFFFF"/>
                    </a:solidFill>
                  </a:rPr>
                  <a:t>T2W</a:t>
                </a:r>
                <a:endParaRPr lang="en-US" dirty="0">
                  <a:solidFill>
                    <a:srgbClr val="FFFFFF"/>
                  </a:solidFill>
                </a:endParaRPr>
              </a:p>
            </p:txBody>
          </p:sp>
        </p:grpSp>
      </p:grpSp>
      <p:sp>
        <p:nvSpPr>
          <p:cNvPr id="10" name="Title 1"/>
          <p:cNvSpPr>
            <a:spLocks noGrp="1"/>
          </p:cNvSpPr>
          <p:nvPr>
            <p:ph type="title"/>
          </p:nvPr>
        </p:nvSpPr>
        <p:spPr>
          <a:xfrm>
            <a:off x="457200" y="345141"/>
            <a:ext cx="8229600" cy="1143000"/>
          </a:xfrm>
        </p:spPr>
        <p:txBody>
          <a:bodyPr/>
          <a:lstStyle/>
          <a:p>
            <a:r>
              <a:rPr lang="en-US" dirty="0" smtClean="0"/>
              <a:t>Pitfalls</a:t>
            </a:r>
            <a:endParaRPr lang="en-US" dirty="0"/>
          </a:p>
        </p:txBody>
      </p:sp>
    </p:spTree>
    <p:extLst>
      <p:ext uri="{BB962C8B-B14F-4D97-AF65-F5344CB8AC3E}">
        <p14:creationId xmlns:p14="http://schemas.microsoft.com/office/powerpoint/2010/main" val="39955284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Pitfalls</a:t>
            </a:r>
            <a:endParaRPr lang="en-US" dirty="0"/>
          </a:p>
        </p:txBody>
      </p:sp>
      <p:pic>
        <p:nvPicPr>
          <p:cNvPr id="4" name="Content Placeholder 3"/>
          <p:cNvPicPr>
            <a:picLocks noGrp="1" noChangeAspect="1"/>
          </p:cNvPicPr>
          <p:nvPr>
            <p:ph idx="1"/>
          </p:nvPr>
        </p:nvPicPr>
        <p:blipFill rotWithShape="1">
          <a:blip r:embed="rId3"/>
          <a:srcRect l="89" t="6640" r="5368"/>
          <a:stretch/>
        </p:blipFill>
        <p:spPr>
          <a:xfrm>
            <a:off x="157710" y="1417638"/>
            <a:ext cx="4000823" cy="3192251"/>
          </a:xfrm>
        </p:spPr>
      </p:pic>
      <p:pic>
        <p:nvPicPr>
          <p:cNvPr id="5" name="Picture 4"/>
          <p:cNvPicPr>
            <a:picLocks noChangeAspect="1"/>
          </p:cNvPicPr>
          <p:nvPr/>
        </p:nvPicPr>
        <p:blipFill>
          <a:blip r:embed="rId4"/>
          <a:stretch>
            <a:fillRect/>
          </a:stretch>
        </p:blipFill>
        <p:spPr>
          <a:xfrm>
            <a:off x="4158533" y="1417638"/>
            <a:ext cx="4000314" cy="3192251"/>
          </a:xfrm>
          <a:prstGeom prst="rect">
            <a:avLst/>
          </a:prstGeom>
        </p:spPr>
      </p:pic>
      <p:pic>
        <p:nvPicPr>
          <p:cNvPr id="6" name="Picture 5"/>
          <p:cNvPicPr>
            <a:picLocks noChangeAspect="1"/>
          </p:cNvPicPr>
          <p:nvPr/>
        </p:nvPicPr>
        <p:blipFill>
          <a:blip r:embed="rId5"/>
          <a:stretch>
            <a:fillRect/>
          </a:stretch>
        </p:blipFill>
        <p:spPr>
          <a:xfrm>
            <a:off x="1760373" y="2662587"/>
            <a:ext cx="4143438" cy="3298177"/>
          </a:xfrm>
          <a:prstGeom prst="rect">
            <a:avLst/>
          </a:prstGeom>
        </p:spPr>
      </p:pic>
      <p:sp>
        <p:nvSpPr>
          <p:cNvPr id="8" name="TextBox 7"/>
          <p:cNvSpPr txBox="1"/>
          <p:nvPr/>
        </p:nvSpPr>
        <p:spPr>
          <a:xfrm>
            <a:off x="224788" y="4240557"/>
            <a:ext cx="863249" cy="369332"/>
          </a:xfrm>
          <a:prstGeom prst="rect">
            <a:avLst/>
          </a:prstGeom>
          <a:noFill/>
        </p:spPr>
        <p:txBody>
          <a:bodyPr wrap="square" rtlCol="0">
            <a:spAutoFit/>
          </a:bodyPr>
          <a:lstStyle/>
          <a:p>
            <a:r>
              <a:rPr lang="en-US" dirty="0" smtClean="0">
                <a:solidFill>
                  <a:srgbClr val="FFFFFF"/>
                </a:solidFill>
              </a:rPr>
              <a:t>MIP</a:t>
            </a:r>
            <a:endParaRPr lang="en-US" dirty="0">
              <a:solidFill>
                <a:srgbClr val="FFFFFF"/>
              </a:solidFill>
            </a:endParaRPr>
          </a:p>
        </p:txBody>
      </p:sp>
      <p:sp>
        <p:nvSpPr>
          <p:cNvPr id="9" name="TextBox 8"/>
          <p:cNvSpPr txBox="1"/>
          <p:nvPr/>
        </p:nvSpPr>
        <p:spPr>
          <a:xfrm>
            <a:off x="4600638" y="4240557"/>
            <a:ext cx="1682814" cy="369332"/>
          </a:xfrm>
          <a:prstGeom prst="rect">
            <a:avLst/>
          </a:prstGeom>
          <a:noFill/>
        </p:spPr>
        <p:txBody>
          <a:bodyPr wrap="square" rtlCol="0">
            <a:spAutoFit/>
          </a:bodyPr>
          <a:lstStyle/>
          <a:p>
            <a:r>
              <a:rPr lang="en-US" dirty="0" smtClean="0"/>
              <a:t>T1 IF GE</a:t>
            </a:r>
            <a:endParaRPr lang="en-US" dirty="0"/>
          </a:p>
        </p:txBody>
      </p:sp>
      <p:sp>
        <p:nvSpPr>
          <p:cNvPr id="10" name="TextBox 9"/>
          <p:cNvSpPr txBox="1"/>
          <p:nvPr/>
        </p:nvSpPr>
        <p:spPr>
          <a:xfrm>
            <a:off x="390796" y="6606560"/>
            <a:ext cx="8229600" cy="215444"/>
          </a:xfrm>
          <a:prstGeom prst="rect">
            <a:avLst/>
          </a:prstGeom>
          <a:noFill/>
        </p:spPr>
        <p:txBody>
          <a:bodyPr wrap="square" rtlCol="0">
            <a:spAutoFit/>
          </a:bodyPr>
          <a:lstStyle/>
          <a:p>
            <a:r>
              <a:rPr lang="en-US" sz="800" dirty="0" smtClean="0"/>
              <a:t>Benjamin </a:t>
            </a:r>
            <a:r>
              <a:rPr lang="en-US" sz="800" dirty="0"/>
              <a:t>M. </a:t>
            </a:r>
            <a:r>
              <a:rPr lang="en-US" sz="800" dirty="0" err="1" smtClean="0"/>
              <a:t>Yeh</a:t>
            </a:r>
            <a:r>
              <a:rPr lang="en-US" sz="800" dirty="0" smtClean="0"/>
              <a:t>, et al. MR </a:t>
            </a:r>
            <a:r>
              <a:rPr lang="en-US" sz="800" dirty="0"/>
              <a:t>Imaging and CT of the Biliary </a:t>
            </a:r>
            <a:r>
              <a:rPr lang="en-US" sz="800" dirty="0" smtClean="0"/>
              <a:t>Tract. </a:t>
            </a:r>
            <a:r>
              <a:rPr lang="en-US" sz="800" dirty="0" err="1" smtClean="0"/>
              <a:t>Radiographics</a:t>
            </a:r>
            <a:r>
              <a:rPr lang="en-US" sz="800" dirty="0" smtClean="0"/>
              <a:t> 2009</a:t>
            </a:r>
            <a:endParaRPr lang="en-US" sz="800" dirty="0"/>
          </a:p>
        </p:txBody>
      </p:sp>
    </p:spTree>
    <p:extLst>
      <p:ext uri="{BB962C8B-B14F-4D97-AF65-F5344CB8AC3E}">
        <p14:creationId xmlns:p14="http://schemas.microsoft.com/office/powerpoint/2010/main" val="191929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p:tgtEl>
                                          <p:spTgt spid="9"/>
                                        </p:tgtEl>
                                        <p:attrNameLst>
                                          <p:attrName>ppt_y</p:attrName>
                                        </p:attrNameLst>
                                      </p:cBhvr>
                                      <p:tavLst>
                                        <p:tav tm="0">
                                          <p:val>
                                            <p:strVal val="#ppt_y+#ppt_h*1.125000"/>
                                          </p:val>
                                        </p:tav>
                                        <p:tav tm="100000">
                                          <p:val>
                                            <p:strVal val="#ppt_y"/>
                                          </p:val>
                                        </p:tav>
                                      </p:tavLst>
                                    </p:anim>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l="-15277" r="-15277"/>
          <a:stretch>
            <a:fillRect/>
          </a:stretch>
        </p:blipFill>
        <p:spPr>
          <a:xfrm>
            <a:off x="-720965" y="1691502"/>
            <a:ext cx="5979672" cy="3288589"/>
          </a:xfrm>
        </p:spPr>
      </p:pic>
      <p:pic>
        <p:nvPicPr>
          <p:cNvPr id="5" name="Picture 4"/>
          <p:cNvPicPr>
            <a:picLocks noChangeAspect="1"/>
          </p:cNvPicPr>
          <p:nvPr/>
        </p:nvPicPr>
        <p:blipFill>
          <a:blip r:embed="rId4"/>
          <a:stretch>
            <a:fillRect/>
          </a:stretch>
        </p:blipFill>
        <p:spPr>
          <a:xfrm>
            <a:off x="4589079" y="1691502"/>
            <a:ext cx="4618805" cy="3288589"/>
          </a:xfrm>
          <a:prstGeom prst="rect">
            <a:avLst/>
          </a:prstGeom>
        </p:spPr>
      </p:pic>
      <p:sp>
        <p:nvSpPr>
          <p:cNvPr id="6" name="TextBox 5"/>
          <p:cNvSpPr txBox="1"/>
          <p:nvPr/>
        </p:nvSpPr>
        <p:spPr>
          <a:xfrm>
            <a:off x="138624" y="4610759"/>
            <a:ext cx="1185334" cy="369332"/>
          </a:xfrm>
          <a:prstGeom prst="rect">
            <a:avLst/>
          </a:prstGeom>
          <a:noFill/>
        </p:spPr>
        <p:txBody>
          <a:bodyPr wrap="square" rtlCol="0">
            <a:spAutoFit/>
          </a:bodyPr>
          <a:lstStyle/>
          <a:p>
            <a:r>
              <a:rPr lang="en-US" dirty="0" smtClean="0">
                <a:solidFill>
                  <a:schemeClr val="bg1"/>
                </a:solidFill>
              </a:rPr>
              <a:t>MIP</a:t>
            </a:r>
            <a:endParaRPr lang="en-US" dirty="0">
              <a:solidFill>
                <a:schemeClr val="bg1"/>
              </a:solidFill>
            </a:endParaRPr>
          </a:p>
        </p:txBody>
      </p:sp>
      <p:sp>
        <p:nvSpPr>
          <p:cNvPr id="7" name="TextBox 6"/>
          <p:cNvSpPr txBox="1"/>
          <p:nvPr/>
        </p:nvSpPr>
        <p:spPr>
          <a:xfrm>
            <a:off x="4666040" y="4577265"/>
            <a:ext cx="1326896" cy="369332"/>
          </a:xfrm>
          <a:prstGeom prst="rect">
            <a:avLst/>
          </a:prstGeom>
          <a:noFill/>
        </p:spPr>
        <p:txBody>
          <a:bodyPr wrap="square" rtlCol="0">
            <a:spAutoFit/>
          </a:bodyPr>
          <a:lstStyle/>
          <a:p>
            <a:r>
              <a:rPr lang="en-US" dirty="0" smtClean="0">
                <a:solidFill>
                  <a:schemeClr val="bg1"/>
                </a:solidFill>
              </a:rPr>
              <a:t>T1W post c</a:t>
            </a:r>
            <a:endParaRPr lang="en-US" dirty="0">
              <a:solidFill>
                <a:schemeClr val="bg1"/>
              </a:solidFill>
            </a:endParaRPr>
          </a:p>
        </p:txBody>
      </p:sp>
      <p:sp>
        <p:nvSpPr>
          <p:cNvPr id="8" name="TextBox 7"/>
          <p:cNvSpPr txBox="1"/>
          <p:nvPr/>
        </p:nvSpPr>
        <p:spPr>
          <a:xfrm>
            <a:off x="390796" y="6606560"/>
            <a:ext cx="8229600" cy="215444"/>
          </a:xfrm>
          <a:prstGeom prst="rect">
            <a:avLst/>
          </a:prstGeom>
          <a:noFill/>
        </p:spPr>
        <p:txBody>
          <a:bodyPr wrap="square" rtlCol="0">
            <a:spAutoFit/>
          </a:bodyPr>
          <a:lstStyle/>
          <a:p>
            <a:r>
              <a:rPr lang="en-US" sz="800" dirty="0" smtClean="0"/>
              <a:t>Benjamin </a:t>
            </a:r>
            <a:r>
              <a:rPr lang="en-US" sz="800" dirty="0"/>
              <a:t>M. </a:t>
            </a:r>
            <a:r>
              <a:rPr lang="en-US" sz="800" dirty="0" err="1" smtClean="0"/>
              <a:t>Yeh</a:t>
            </a:r>
            <a:r>
              <a:rPr lang="en-US" sz="800" dirty="0" smtClean="0"/>
              <a:t>, et al. MR </a:t>
            </a:r>
            <a:r>
              <a:rPr lang="en-US" sz="800" dirty="0"/>
              <a:t>Imaging and CT of the Biliary </a:t>
            </a:r>
            <a:r>
              <a:rPr lang="en-US" sz="800" dirty="0" smtClean="0"/>
              <a:t>Tract. </a:t>
            </a:r>
            <a:r>
              <a:rPr lang="en-US" sz="800" dirty="0" err="1" smtClean="0"/>
              <a:t>Radiographics</a:t>
            </a:r>
            <a:r>
              <a:rPr lang="en-US" sz="800" dirty="0" smtClean="0"/>
              <a:t> 2009</a:t>
            </a:r>
            <a:endParaRPr lang="en-US" sz="800" dirty="0"/>
          </a:p>
        </p:txBody>
      </p:sp>
      <p:sp>
        <p:nvSpPr>
          <p:cNvPr id="9" name="Title 1"/>
          <p:cNvSpPr>
            <a:spLocks noGrp="1"/>
          </p:cNvSpPr>
          <p:nvPr>
            <p:ph type="title"/>
          </p:nvPr>
        </p:nvSpPr>
        <p:spPr>
          <a:xfrm>
            <a:off x="457200" y="345141"/>
            <a:ext cx="8229600" cy="1143000"/>
          </a:xfrm>
        </p:spPr>
        <p:txBody>
          <a:bodyPr/>
          <a:lstStyle/>
          <a:p>
            <a:r>
              <a:rPr lang="en-US" dirty="0" smtClean="0"/>
              <a:t>Pitfalls</a:t>
            </a:r>
            <a:endParaRPr lang="en-US" dirty="0"/>
          </a:p>
        </p:txBody>
      </p:sp>
    </p:spTree>
    <p:extLst>
      <p:ext uri="{BB962C8B-B14F-4D97-AF65-F5344CB8AC3E}">
        <p14:creationId xmlns:p14="http://schemas.microsoft.com/office/powerpoint/2010/main" val="30917792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owner\Documents\a-aaa-lets-see-whats-ins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794" y="1802811"/>
            <a:ext cx="5402435" cy="380871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457200" y="345141"/>
            <a:ext cx="8229600" cy="1143000"/>
          </a:xfrm>
        </p:spPr>
        <p:txBody>
          <a:bodyPr/>
          <a:lstStyle/>
          <a:p>
            <a:r>
              <a:rPr lang="en-US" dirty="0" smtClean="0"/>
              <a:t>Pitfalls</a:t>
            </a:r>
            <a:endParaRPr lang="en-US" dirty="0"/>
          </a:p>
        </p:txBody>
      </p:sp>
    </p:spTree>
    <p:extLst>
      <p:ext uri="{BB962C8B-B14F-4D97-AF65-F5344CB8AC3E}">
        <p14:creationId xmlns:p14="http://schemas.microsoft.com/office/powerpoint/2010/main" val="17484705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Protocol</a:t>
            </a:r>
            <a:endParaRPr lang="en-US" dirty="0"/>
          </a:p>
        </p:txBody>
      </p:sp>
      <p:sp>
        <p:nvSpPr>
          <p:cNvPr id="3" name="Content Placeholder 2"/>
          <p:cNvSpPr>
            <a:spLocks noGrp="1"/>
          </p:cNvSpPr>
          <p:nvPr>
            <p:ph idx="1"/>
          </p:nvPr>
        </p:nvSpPr>
        <p:spPr/>
        <p:txBody>
          <a:bodyPr/>
          <a:lstStyle/>
          <a:p>
            <a:r>
              <a:rPr lang="en-US" dirty="0" smtClean="0"/>
              <a:t>T2 W images-</a:t>
            </a:r>
          </a:p>
          <a:p>
            <a:endParaRPr lang="en-US" dirty="0"/>
          </a:p>
        </p:txBody>
      </p:sp>
      <p:pic>
        <p:nvPicPr>
          <p:cNvPr id="4" name="Content Placeholder 3"/>
          <p:cNvPicPr>
            <a:picLocks noChangeAspect="1"/>
          </p:cNvPicPr>
          <p:nvPr/>
        </p:nvPicPr>
        <p:blipFill rotWithShape="1">
          <a:blip r:embed="rId3"/>
          <a:srcRect l="183" r="115" b="11018"/>
          <a:stretch/>
        </p:blipFill>
        <p:spPr>
          <a:xfrm>
            <a:off x="3627305" y="2264212"/>
            <a:ext cx="4482252" cy="4027303"/>
          </a:xfrm>
          <a:prstGeom prst="rect">
            <a:avLst/>
          </a:prstGeom>
        </p:spPr>
      </p:pic>
    </p:spTree>
    <p:extLst>
      <p:ext uri="{BB962C8B-B14F-4D97-AF65-F5344CB8AC3E}">
        <p14:creationId xmlns:p14="http://schemas.microsoft.com/office/powerpoint/2010/main" val="264220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r>
              <a:rPr lang="en-US" dirty="0" smtClean="0"/>
              <a:t>The value of MRCP over other imaging modalities:</a:t>
            </a:r>
          </a:p>
          <a:p>
            <a:pPr>
              <a:buFont typeface="Wingdings" charset="2"/>
              <a:buChar char="Ø"/>
            </a:pPr>
            <a:r>
              <a:rPr lang="en-US" dirty="0" smtClean="0"/>
              <a:t>Large field of view</a:t>
            </a:r>
          </a:p>
          <a:p>
            <a:pPr>
              <a:buFont typeface="Wingdings" charset="2"/>
              <a:buChar char="Ø"/>
            </a:pPr>
            <a:r>
              <a:rPr lang="en-US" dirty="0" smtClean="0"/>
              <a:t>High contrast resolution</a:t>
            </a:r>
          </a:p>
          <a:p>
            <a:pPr>
              <a:buFont typeface="Wingdings" charset="2"/>
              <a:buChar char="Ø"/>
            </a:pPr>
            <a:r>
              <a:rPr lang="en-US" dirty="0" smtClean="0"/>
              <a:t>Non invasively </a:t>
            </a:r>
          </a:p>
          <a:p>
            <a:pPr>
              <a:buFont typeface="Wingdings" panose="05000000000000000000" pitchFamily="2" charset="2"/>
              <a:buChar char="Ø"/>
            </a:pPr>
            <a:r>
              <a:rPr lang="en-US" dirty="0" smtClean="0"/>
              <a:t>None ionizing  radiation</a:t>
            </a:r>
          </a:p>
        </p:txBody>
      </p:sp>
    </p:spTree>
    <p:extLst>
      <p:ext uri="{BB962C8B-B14F-4D97-AF65-F5344CB8AC3E}">
        <p14:creationId xmlns:p14="http://schemas.microsoft.com/office/powerpoint/2010/main" val="26334478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Protocol</a:t>
            </a:r>
            <a:endParaRPr lang="en-US" dirty="0"/>
          </a:p>
        </p:txBody>
      </p:sp>
      <p:sp>
        <p:nvSpPr>
          <p:cNvPr id="3" name="Content Placeholder 2"/>
          <p:cNvSpPr>
            <a:spLocks noGrp="1"/>
          </p:cNvSpPr>
          <p:nvPr>
            <p:ph idx="1"/>
          </p:nvPr>
        </p:nvSpPr>
        <p:spPr>
          <a:xfrm>
            <a:off x="739775" y="2444348"/>
            <a:ext cx="7662864" cy="3267169"/>
          </a:xfrm>
        </p:spPr>
        <p:txBody>
          <a:bodyPr/>
          <a:lstStyle/>
          <a:p>
            <a:r>
              <a:rPr lang="en-US" dirty="0" smtClean="0"/>
              <a:t>T1 W images-</a:t>
            </a:r>
          </a:p>
          <a:p>
            <a:endParaRPr lang="en-US" dirty="0"/>
          </a:p>
        </p:txBody>
      </p:sp>
      <p:pic>
        <p:nvPicPr>
          <p:cNvPr id="5" name="Content Placeholder 3"/>
          <p:cNvPicPr>
            <a:picLocks noChangeAspect="1"/>
          </p:cNvPicPr>
          <p:nvPr/>
        </p:nvPicPr>
        <p:blipFill>
          <a:blip r:embed="rId3"/>
          <a:srcRect l="-12732" r="-12732"/>
          <a:stretch>
            <a:fillRect/>
          </a:stretch>
        </p:blipFill>
        <p:spPr>
          <a:xfrm>
            <a:off x="-204615" y="3339068"/>
            <a:ext cx="5726947" cy="3149600"/>
          </a:xfrm>
          <a:prstGeom prst="rect">
            <a:avLst/>
          </a:prstGeom>
        </p:spPr>
      </p:pic>
      <p:grpSp>
        <p:nvGrpSpPr>
          <p:cNvPr id="6" name="Group 5"/>
          <p:cNvGrpSpPr/>
          <p:nvPr/>
        </p:nvGrpSpPr>
        <p:grpSpPr>
          <a:xfrm>
            <a:off x="5428504" y="1345862"/>
            <a:ext cx="3463229" cy="5522960"/>
            <a:chOff x="4676146" y="918630"/>
            <a:chExt cx="3950000" cy="5943068"/>
          </a:xfrm>
        </p:grpSpPr>
        <p:pic>
          <p:nvPicPr>
            <p:cNvPr id="7" name="Picture 6"/>
            <p:cNvPicPr>
              <a:picLocks noChangeAspect="1"/>
            </p:cNvPicPr>
            <p:nvPr/>
          </p:nvPicPr>
          <p:blipFill>
            <a:blip r:embed="rId4"/>
            <a:stretch>
              <a:fillRect/>
            </a:stretch>
          </p:blipFill>
          <p:spPr>
            <a:xfrm>
              <a:off x="4676146" y="3962398"/>
              <a:ext cx="3950000" cy="2899300"/>
            </a:xfrm>
            <a:prstGeom prst="rect">
              <a:avLst/>
            </a:prstGeom>
          </p:spPr>
        </p:pic>
        <p:pic>
          <p:nvPicPr>
            <p:cNvPr id="8" name="Picture 7"/>
            <p:cNvPicPr>
              <a:picLocks noChangeAspect="1"/>
            </p:cNvPicPr>
            <p:nvPr/>
          </p:nvPicPr>
          <p:blipFill>
            <a:blip r:embed="rId5"/>
            <a:stretch>
              <a:fillRect/>
            </a:stretch>
          </p:blipFill>
          <p:spPr>
            <a:xfrm>
              <a:off x="4676146" y="918630"/>
              <a:ext cx="3950000" cy="3009900"/>
            </a:xfrm>
            <a:prstGeom prst="rect">
              <a:avLst/>
            </a:prstGeom>
          </p:spPr>
        </p:pic>
        <p:sp>
          <p:nvSpPr>
            <p:cNvPr id="9" name="TextBox 8"/>
            <p:cNvSpPr txBox="1"/>
            <p:nvPr/>
          </p:nvSpPr>
          <p:spPr>
            <a:xfrm>
              <a:off x="4709975" y="3574978"/>
              <a:ext cx="1461978" cy="397426"/>
            </a:xfrm>
            <a:prstGeom prst="rect">
              <a:avLst/>
            </a:prstGeom>
            <a:noFill/>
          </p:spPr>
          <p:txBody>
            <a:bodyPr wrap="square" rtlCol="0">
              <a:spAutoFit/>
            </a:bodyPr>
            <a:lstStyle/>
            <a:p>
              <a:r>
                <a:rPr lang="en-US" dirty="0" smtClean="0">
                  <a:solidFill>
                    <a:srgbClr val="FFFFFF"/>
                  </a:solidFill>
                </a:rPr>
                <a:t>T1 IF GE</a:t>
              </a:r>
              <a:endParaRPr lang="en-US" dirty="0">
                <a:solidFill>
                  <a:srgbClr val="FFFFFF"/>
                </a:solidFill>
              </a:endParaRPr>
            </a:p>
          </p:txBody>
        </p:sp>
        <p:sp>
          <p:nvSpPr>
            <p:cNvPr id="10" name="TextBox 9"/>
            <p:cNvSpPr txBox="1"/>
            <p:nvPr/>
          </p:nvSpPr>
          <p:spPr>
            <a:xfrm>
              <a:off x="4776379" y="6339265"/>
              <a:ext cx="1499712" cy="397426"/>
            </a:xfrm>
            <a:prstGeom prst="rect">
              <a:avLst/>
            </a:prstGeom>
            <a:noFill/>
          </p:spPr>
          <p:txBody>
            <a:bodyPr wrap="square" rtlCol="0">
              <a:spAutoFit/>
            </a:bodyPr>
            <a:lstStyle/>
            <a:p>
              <a:r>
                <a:rPr lang="en-US" dirty="0" smtClean="0">
                  <a:solidFill>
                    <a:srgbClr val="FFFFFF"/>
                  </a:solidFill>
                </a:rPr>
                <a:t>T1 OF GE</a:t>
              </a:r>
              <a:endParaRPr lang="en-US" dirty="0">
                <a:solidFill>
                  <a:srgbClr val="FFFFFF"/>
                </a:solidFill>
              </a:endParaRPr>
            </a:p>
          </p:txBody>
        </p:sp>
      </p:grpSp>
      <p:sp>
        <p:nvSpPr>
          <p:cNvPr id="11" name="TextBox 10"/>
          <p:cNvSpPr txBox="1"/>
          <p:nvPr/>
        </p:nvSpPr>
        <p:spPr>
          <a:xfrm>
            <a:off x="457200" y="5596029"/>
            <a:ext cx="1185334" cy="369332"/>
          </a:xfrm>
          <a:prstGeom prst="rect">
            <a:avLst/>
          </a:prstGeom>
          <a:noFill/>
        </p:spPr>
        <p:txBody>
          <a:bodyPr wrap="square" rtlCol="0">
            <a:spAutoFit/>
          </a:bodyPr>
          <a:lstStyle/>
          <a:p>
            <a:r>
              <a:rPr lang="en-US" dirty="0" smtClean="0">
                <a:solidFill>
                  <a:schemeClr val="bg1"/>
                </a:solidFill>
              </a:rPr>
              <a:t>MIP</a:t>
            </a:r>
            <a:endParaRPr lang="en-US" dirty="0">
              <a:solidFill>
                <a:schemeClr val="bg1"/>
              </a:solidFill>
            </a:endParaRPr>
          </a:p>
        </p:txBody>
      </p:sp>
      <p:sp>
        <p:nvSpPr>
          <p:cNvPr id="12" name="TextBox 11"/>
          <p:cNvSpPr txBox="1"/>
          <p:nvPr/>
        </p:nvSpPr>
        <p:spPr>
          <a:xfrm>
            <a:off x="390796" y="6606560"/>
            <a:ext cx="8229600" cy="215444"/>
          </a:xfrm>
          <a:prstGeom prst="rect">
            <a:avLst/>
          </a:prstGeom>
          <a:noFill/>
        </p:spPr>
        <p:txBody>
          <a:bodyPr wrap="square" rtlCol="0">
            <a:spAutoFit/>
          </a:bodyPr>
          <a:lstStyle/>
          <a:p>
            <a:r>
              <a:rPr lang="en-US" sz="800" dirty="0" smtClean="0"/>
              <a:t>Benjamin </a:t>
            </a:r>
            <a:r>
              <a:rPr lang="en-US" sz="800" dirty="0"/>
              <a:t>M. </a:t>
            </a:r>
            <a:r>
              <a:rPr lang="en-US" sz="800" dirty="0" err="1" smtClean="0"/>
              <a:t>Yeh</a:t>
            </a:r>
            <a:r>
              <a:rPr lang="en-US" sz="800" dirty="0" smtClean="0"/>
              <a:t>, et al. MR </a:t>
            </a:r>
            <a:r>
              <a:rPr lang="en-US" sz="800" dirty="0"/>
              <a:t>Imaging and CT of the Biliary </a:t>
            </a:r>
            <a:r>
              <a:rPr lang="en-US" sz="800" dirty="0" smtClean="0"/>
              <a:t>Tract. </a:t>
            </a:r>
            <a:r>
              <a:rPr lang="en-US" sz="800" dirty="0" err="1" smtClean="0"/>
              <a:t>Radiographics</a:t>
            </a:r>
            <a:r>
              <a:rPr lang="en-US" sz="800" dirty="0" smtClean="0"/>
              <a:t> 2009</a:t>
            </a:r>
            <a:endParaRPr lang="en-US" sz="800" dirty="0"/>
          </a:p>
        </p:txBody>
      </p:sp>
    </p:spTree>
    <p:extLst>
      <p:ext uri="{BB962C8B-B14F-4D97-AF65-F5344CB8AC3E}">
        <p14:creationId xmlns:p14="http://schemas.microsoft.com/office/powerpoint/2010/main" val="277589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lstStyle/>
          <a:p>
            <a:r>
              <a:rPr lang="en-US" dirty="0" smtClean="0"/>
              <a:t>Protocol</a:t>
            </a:r>
            <a:endParaRPr lang="en-US" dirty="0"/>
          </a:p>
        </p:txBody>
      </p:sp>
      <p:sp>
        <p:nvSpPr>
          <p:cNvPr id="3" name="Content Placeholder 2"/>
          <p:cNvSpPr>
            <a:spLocks noGrp="1"/>
          </p:cNvSpPr>
          <p:nvPr>
            <p:ph idx="1"/>
          </p:nvPr>
        </p:nvSpPr>
        <p:spPr/>
        <p:txBody>
          <a:bodyPr/>
          <a:lstStyle/>
          <a:p>
            <a:endParaRPr lang="en-US" dirty="0"/>
          </a:p>
          <a:p>
            <a:endParaRPr lang="en-US" dirty="0"/>
          </a:p>
        </p:txBody>
      </p:sp>
      <p:sp>
        <p:nvSpPr>
          <p:cNvPr id="7" name="TextBox 6"/>
          <p:cNvSpPr txBox="1"/>
          <p:nvPr/>
        </p:nvSpPr>
        <p:spPr>
          <a:xfrm>
            <a:off x="390796" y="6606560"/>
            <a:ext cx="8229600" cy="215444"/>
          </a:xfrm>
          <a:prstGeom prst="rect">
            <a:avLst/>
          </a:prstGeom>
          <a:noFill/>
        </p:spPr>
        <p:txBody>
          <a:bodyPr wrap="square" rtlCol="0">
            <a:spAutoFit/>
          </a:bodyPr>
          <a:lstStyle/>
          <a:p>
            <a:r>
              <a:rPr lang="en-US" sz="800" dirty="0"/>
              <a:t>James R. </a:t>
            </a:r>
            <a:r>
              <a:rPr lang="en-US" sz="800" dirty="0" smtClean="0"/>
              <a:t>Costello, et al. MR </a:t>
            </a:r>
            <a:r>
              <a:rPr lang="en-US" sz="800" dirty="0"/>
              <a:t>Imaging of Benign and Malignant Biliary </a:t>
            </a:r>
            <a:r>
              <a:rPr lang="en-US" sz="800" dirty="0" smtClean="0"/>
              <a:t>Conditions.  Magnetic Resonance Imaging Clinics of North America 2014</a:t>
            </a:r>
            <a:endParaRPr lang="en-US" sz="800" dirty="0"/>
          </a:p>
        </p:txBody>
      </p:sp>
      <p:grpSp>
        <p:nvGrpSpPr>
          <p:cNvPr id="11" name="Group 10"/>
          <p:cNvGrpSpPr/>
          <p:nvPr/>
        </p:nvGrpSpPr>
        <p:grpSpPr>
          <a:xfrm>
            <a:off x="2780652" y="4116044"/>
            <a:ext cx="3394890" cy="2299616"/>
            <a:chOff x="2780656" y="3826547"/>
            <a:chExt cx="3394890" cy="2299616"/>
          </a:xfrm>
        </p:grpSpPr>
        <p:pic>
          <p:nvPicPr>
            <p:cNvPr id="6" name="Picture 5"/>
            <p:cNvPicPr>
              <a:picLocks noChangeAspect="1"/>
            </p:cNvPicPr>
            <p:nvPr/>
          </p:nvPicPr>
          <p:blipFill rotWithShape="1">
            <a:blip r:embed="rId3"/>
            <a:srcRect l="29554" t="57462" r="30785"/>
            <a:stretch/>
          </p:blipFill>
          <p:spPr>
            <a:xfrm>
              <a:off x="2780656" y="3826547"/>
              <a:ext cx="3394890" cy="2299616"/>
            </a:xfrm>
            <a:prstGeom prst="rect">
              <a:avLst/>
            </a:prstGeom>
          </p:spPr>
        </p:pic>
        <p:sp>
          <p:nvSpPr>
            <p:cNvPr id="9" name="TextBox 8"/>
            <p:cNvSpPr txBox="1"/>
            <p:nvPr/>
          </p:nvSpPr>
          <p:spPr>
            <a:xfrm>
              <a:off x="2780656" y="5630957"/>
              <a:ext cx="1668462" cy="369332"/>
            </a:xfrm>
            <a:prstGeom prst="rect">
              <a:avLst/>
            </a:prstGeom>
            <a:noFill/>
          </p:spPr>
          <p:txBody>
            <a:bodyPr wrap="square" rtlCol="0">
              <a:spAutoFit/>
            </a:bodyPr>
            <a:lstStyle/>
            <a:p>
              <a:r>
                <a:rPr lang="en-US" dirty="0" smtClean="0">
                  <a:solidFill>
                    <a:schemeClr val="bg1"/>
                  </a:solidFill>
                </a:rPr>
                <a:t>T1 FS PRE-C</a:t>
              </a:r>
              <a:endParaRPr lang="en-US" dirty="0">
                <a:solidFill>
                  <a:schemeClr val="bg1"/>
                </a:solidFill>
              </a:endParaRPr>
            </a:p>
          </p:txBody>
        </p:sp>
      </p:grpSp>
      <p:grpSp>
        <p:nvGrpSpPr>
          <p:cNvPr id="12" name="Group 11"/>
          <p:cNvGrpSpPr/>
          <p:nvPr/>
        </p:nvGrpSpPr>
        <p:grpSpPr>
          <a:xfrm>
            <a:off x="714121" y="1982012"/>
            <a:ext cx="8042023" cy="2043566"/>
            <a:chOff x="531521" y="1600201"/>
            <a:chExt cx="8042023" cy="2043566"/>
          </a:xfrm>
        </p:grpSpPr>
        <p:pic>
          <p:nvPicPr>
            <p:cNvPr id="5" name="Picture 4"/>
            <p:cNvPicPr>
              <a:picLocks noChangeAspect="1"/>
            </p:cNvPicPr>
            <p:nvPr/>
          </p:nvPicPr>
          <p:blipFill rotWithShape="1">
            <a:blip r:embed="rId4"/>
            <a:srcRect t="8151" b="51614"/>
            <a:stretch/>
          </p:blipFill>
          <p:spPr>
            <a:xfrm>
              <a:off x="531521" y="1600201"/>
              <a:ext cx="8042023" cy="2043566"/>
            </a:xfrm>
            <a:prstGeom prst="rect">
              <a:avLst/>
            </a:prstGeom>
          </p:spPr>
        </p:pic>
        <p:sp>
          <p:nvSpPr>
            <p:cNvPr id="8" name="TextBox 7"/>
            <p:cNvSpPr txBox="1"/>
            <p:nvPr/>
          </p:nvSpPr>
          <p:spPr>
            <a:xfrm>
              <a:off x="1461556" y="3274435"/>
              <a:ext cx="1185334" cy="369332"/>
            </a:xfrm>
            <a:prstGeom prst="rect">
              <a:avLst/>
            </a:prstGeom>
            <a:noFill/>
          </p:spPr>
          <p:txBody>
            <a:bodyPr wrap="square" rtlCol="0">
              <a:spAutoFit/>
            </a:bodyPr>
            <a:lstStyle/>
            <a:p>
              <a:r>
                <a:rPr lang="en-US" dirty="0" smtClean="0">
                  <a:solidFill>
                    <a:schemeClr val="bg1"/>
                  </a:solidFill>
                </a:rPr>
                <a:t>MIP</a:t>
              </a:r>
              <a:endParaRPr lang="en-US" dirty="0">
                <a:solidFill>
                  <a:schemeClr val="bg1"/>
                </a:solidFill>
              </a:endParaRPr>
            </a:p>
          </p:txBody>
        </p:sp>
        <p:sp>
          <p:nvSpPr>
            <p:cNvPr id="10" name="TextBox 9"/>
            <p:cNvSpPr txBox="1"/>
            <p:nvPr/>
          </p:nvSpPr>
          <p:spPr>
            <a:xfrm>
              <a:off x="4648935" y="3274435"/>
              <a:ext cx="1185334" cy="369332"/>
            </a:xfrm>
            <a:prstGeom prst="rect">
              <a:avLst/>
            </a:prstGeom>
            <a:noFill/>
          </p:spPr>
          <p:txBody>
            <a:bodyPr wrap="square" rtlCol="0">
              <a:spAutoFit/>
            </a:bodyPr>
            <a:lstStyle/>
            <a:p>
              <a:r>
                <a:rPr lang="en-US" dirty="0" smtClean="0">
                  <a:solidFill>
                    <a:schemeClr val="bg1"/>
                  </a:solidFill>
                </a:rPr>
                <a:t>AX T2 FS</a:t>
              </a:r>
              <a:endParaRPr lang="en-US" dirty="0">
                <a:solidFill>
                  <a:schemeClr val="bg1"/>
                </a:solidFill>
              </a:endParaRPr>
            </a:p>
          </p:txBody>
        </p:sp>
      </p:grpSp>
      <p:sp>
        <p:nvSpPr>
          <p:cNvPr id="13" name="Content Placeholder 2"/>
          <p:cNvSpPr txBox="1">
            <a:spLocks/>
          </p:cNvSpPr>
          <p:nvPr/>
        </p:nvSpPr>
        <p:spPr>
          <a:xfrm>
            <a:off x="457200" y="2294312"/>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80883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smtClean="0"/>
              <a:t>Protocol</a:t>
            </a:r>
            <a:endParaRPr lang="en-US" dirty="0"/>
          </a:p>
        </p:txBody>
      </p:sp>
      <p:sp>
        <p:nvSpPr>
          <p:cNvPr id="3" name="Content Placeholder 2"/>
          <p:cNvSpPr>
            <a:spLocks noGrp="1"/>
          </p:cNvSpPr>
          <p:nvPr>
            <p:ph idx="1"/>
          </p:nvPr>
        </p:nvSpPr>
        <p:spPr/>
        <p:txBody>
          <a:bodyPr/>
          <a:lstStyle/>
          <a:p>
            <a:r>
              <a:rPr lang="en-US" dirty="0" smtClean="0"/>
              <a:t>DWI</a:t>
            </a:r>
            <a:endParaRPr lang="en-US" dirty="0"/>
          </a:p>
        </p:txBody>
      </p:sp>
      <p:pic>
        <p:nvPicPr>
          <p:cNvPr id="6" name="Picture 5"/>
          <p:cNvPicPr>
            <a:picLocks noChangeAspect="1"/>
          </p:cNvPicPr>
          <p:nvPr/>
        </p:nvPicPr>
        <p:blipFill>
          <a:blip r:embed="rId3"/>
          <a:stretch>
            <a:fillRect/>
          </a:stretch>
        </p:blipFill>
        <p:spPr>
          <a:xfrm>
            <a:off x="6279960" y="1295208"/>
            <a:ext cx="2298700" cy="5130800"/>
          </a:xfrm>
          <a:prstGeom prst="rect">
            <a:avLst/>
          </a:prstGeom>
        </p:spPr>
      </p:pic>
      <p:pic>
        <p:nvPicPr>
          <p:cNvPr id="8" name="Picture 7"/>
          <p:cNvPicPr>
            <a:picLocks noChangeAspect="1"/>
          </p:cNvPicPr>
          <p:nvPr/>
        </p:nvPicPr>
        <p:blipFill rotWithShape="1">
          <a:blip r:embed="rId4"/>
          <a:srcRect t="1201"/>
          <a:stretch/>
        </p:blipFill>
        <p:spPr>
          <a:xfrm>
            <a:off x="361760" y="3328360"/>
            <a:ext cx="8216900" cy="1468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1211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smtClean="0"/>
              <a:t>Protocol</a:t>
            </a:r>
            <a:endParaRPr lang="en-US" dirty="0"/>
          </a:p>
        </p:txBody>
      </p:sp>
      <p:pic>
        <p:nvPicPr>
          <p:cNvPr id="4" name="Content Placeholder 3"/>
          <p:cNvPicPr>
            <a:picLocks noGrp="1" noChangeAspect="1"/>
          </p:cNvPicPr>
          <p:nvPr>
            <p:ph idx="1"/>
          </p:nvPr>
        </p:nvPicPr>
        <p:blipFill rotWithShape="1">
          <a:blip r:embed="rId3"/>
          <a:srcRect l="-1228" r="-1368" b="39242"/>
          <a:stretch/>
        </p:blipFill>
        <p:spPr>
          <a:xfrm>
            <a:off x="1516497" y="1600201"/>
            <a:ext cx="2805519" cy="4447884"/>
          </a:xfrm>
        </p:spPr>
      </p:pic>
      <p:pic>
        <p:nvPicPr>
          <p:cNvPr id="5" name="Picture 4"/>
          <p:cNvPicPr>
            <a:picLocks noChangeAspect="1"/>
          </p:cNvPicPr>
          <p:nvPr/>
        </p:nvPicPr>
        <p:blipFill rotWithShape="1">
          <a:blip r:embed="rId4"/>
          <a:srcRect b="36879"/>
          <a:stretch/>
        </p:blipFill>
        <p:spPr>
          <a:xfrm>
            <a:off x="5137132" y="1600201"/>
            <a:ext cx="2590822" cy="4450858"/>
          </a:xfrm>
          <a:prstGeom prst="rect">
            <a:avLst/>
          </a:prstGeom>
        </p:spPr>
      </p:pic>
    </p:spTree>
    <p:extLst>
      <p:ext uri="{BB962C8B-B14F-4D97-AF65-F5344CB8AC3E}">
        <p14:creationId xmlns:p14="http://schemas.microsoft.com/office/powerpoint/2010/main" val="14733029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Protocol</a:t>
            </a:r>
            <a:endParaRPr lang="en-US" dirty="0"/>
          </a:p>
        </p:txBody>
      </p:sp>
      <p:sp>
        <p:nvSpPr>
          <p:cNvPr id="3" name="Content Placeholder 2"/>
          <p:cNvSpPr>
            <a:spLocks noGrp="1"/>
          </p:cNvSpPr>
          <p:nvPr>
            <p:ph idx="1"/>
          </p:nvPr>
        </p:nvSpPr>
        <p:spPr/>
        <p:txBody>
          <a:bodyPr/>
          <a:lstStyle/>
          <a:p>
            <a:r>
              <a:rPr lang="en-US" dirty="0" smtClean="0"/>
              <a:t>T1W GE pre and post contrast images</a:t>
            </a:r>
          </a:p>
          <a:p>
            <a:pPr marL="0" indent="0">
              <a:buNone/>
            </a:pPr>
            <a:endParaRPr lang="en-US" dirty="0"/>
          </a:p>
        </p:txBody>
      </p:sp>
      <p:grpSp>
        <p:nvGrpSpPr>
          <p:cNvPr id="2" name="Group 1"/>
          <p:cNvGrpSpPr/>
          <p:nvPr/>
        </p:nvGrpSpPr>
        <p:grpSpPr>
          <a:xfrm>
            <a:off x="3112187" y="4596552"/>
            <a:ext cx="4543915" cy="369332"/>
            <a:chOff x="3112187" y="4596552"/>
            <a:chExt cx="4543915" cy="369332"/>
          </a:xfrm>
        </p:grpSpPr>
        <p:sp>
          <p:nvSpPr>
            <p:cNvPr id="8" name="TextBox 7"/>
            <p:cNvSpPr txBox="1"/>
            <p:nvPr/>
          </p:nvSpPr>
          <p:spPr>
            <a:xfrm>
              <a:off x="6085084" y="4596552"/>
              <a:ext cx="1571018" cy="369332"/>
            </a:xfrm>
            <a:prstGeom prst="rect">
              <a:avLst/>
            </a:prstGeom>
            <a:noFill/>
          </p:spPr>
          <p:txBody>
            <a:bodyPr wrap="square" rtlCol="0">
              <a:spAutoFit/>
            </a:bodyPr>
            <a:lstStyle/>
            <a:p>
              <a:r>
                <a:rPr lang="en-US" dirty="0" smtClean="0">
                  <a:solidFill>
                    <a:schemeClr val="bg1"/>
                  </a:solidFill>
                </a:rPr>
                <a:t>T1W Post-c </a:t>
              </a:r>
              <a:endParaRPr lang="en-US" dirty="0">
                <a:solidFill>
                  <a:schemeClr val="bg1"/>
                </a:solidFill>
              </a:endParaRPr>
            </a:p>
          </p:txBody>
        </p:sp>
        <p:sp>
          <p:nvSpPr>
            <p:cNvPr id="9" name="TextBox 8"/>
            <p:cNvSpPr txBox="1"/>
            <p:nvPr/>
          </p:nvSpPr>
          <p:spPr>
            <a:xfrm>
              <a:off x="3112187" y="4596552"/>
              <a:ext cx="1571018" cy="369332"/>
            </a:xfrm>
            <a:prstGeom prst="rect">
              <a:avLst/>
            </a:prstGeom>
            <a:noFill/>
          </p:spPr>
          <p:txBody>
            <a:bodyPr wrap="square" rtlCol="0">
              <a:spAutoFit/>
            </a:bodyPr>
            <a:lstStyle/>
            <a:p>
              <a:r>
                <a:rPr lang="en-US" dirty="0" smtClean="0">
                  <a:solidFill>
                    <a:schemeClr val="bg1"/>
                  </a:solidFill>
                </a:rPr>
                <a:t>T2W</a:t>
              </a:r>
              <a:endParaRPr lang="en-US" dirty="0">
                <a:solidFill>
                  <a:schemeClr val="bg1"/>
                </a:solidFill>
              </a:endParaRPr>
            </a:p>
          </p:txBody>
        </p:sp>
      </p:grpSp>
      <p:grpSp>
        <p:nvGrpSpPr>
          <p:cNvPr id="6" name="Group 5"/>
          <p:cNvGrpSpPr/>
          <p:nvPr/>
        </p:nvGrpSpPr>
        <p:grpSpPr>
          <a:xfrm>
            <a:off x="141589" y="3317333"/>
            <a:ext cx="9010711" cy="2822802"/>
            <a:chOff x="133289" y="2143083"/>
            <a:chExt cx="9010711" cy="2822802"/>
          </a:xfrm>
        </p:grpSpPr>
        <p:grpSp>
          <p:nvGrpSpPr>
            <p:cNvPr id="5" name="Group 4"/>
            <p:cNvGrpSpPr/>
            <p:nvPr/>
          </p:nvGrpSpPr>
          <p:grpSpPr>
            <a:xfrm>
              <a:off x="133289" y="2143083"/>
              <a:ext cx="9010711" cy="2822802"/>
              <a:chOff x="133289" y="2143083"/>
              <a:chExt cx="9010711" cy="2822802"/>
            </a:xfrm>
          </p:grpSpPr>
          <p:pic>
            <p:nvPicPr>
              <p:cNvPr id="7172" name="Picture 4" descr="D:\MRCP 7\ser006img00001.jpg"/>
              <p:cNvPicPr>
                <a:picLocks noChangeAspect="1" noChangeArrowheads="1"/>
              </p:cNvPicPr>
              <p:nvPr/>
            </p:nvPicPr>
            <p:blipFill rotWithShape="1">
              <a:blip r:embed="rId3">
                <a:extLst>
                  <a:ext uri="{28A0092B-C50C-407E-A947-70E740481C1C}">
                    <a14:useLocalDpi xmlns:a14="http://schemas.microsoft.com/office/drawing/2010/main" val="0"/>
                  </a:ext>
                </a:extLst>
              </a:blip>
              <a:srcRect t="10398"/>
              <a:stretch/>
            </p:blipFill>
            <p:spPr bwMode="auto">
              <a:xfrm>
                <a:off x="133289" y="2143084"/>
                <a:ext cx="2950596" cy="28228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D:\MRCP 6\ser501img00018.jpg"/>
              <p:cNvPicPr>
                <a:picLocks noChangeAspect="1" noChangeArrowheads="1"/>
              </p:cNvPicPr>
              <p:nvPr/>
            </p:nvPicPr>
            <p:blipFill rotWithShape="1">
              <a:blip r:embed="rId4">
                <a:extLst>
                  <a:ext uri="{28A0092B-C50C-407E-A947-70E740481C1C}">
                    <a14:useLocalDpi xmlns:a14="http://schemas.microsoft.com/office/drawing/2010/main" val="0"/>
                  </a:ext>
                </a:extLst>
              </a:blip>
              <a:srcRect t="11267"/>
              <a:stretch/>
            </p:blipFill>
            <p:spPr bwMode="auto">
              <a:xfrm>
                <a:off x="3102562" y="2143083"/>
                <a:ext cx="2972897" cy="2822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MRCP 6\ser1401img00042.jpg"/>
              <p:cNvPicPr>
                <a:picLocks noChangeAspect="1" noChangeArrowheads="1"/>
              </p:cNvPicPr>
              <p:nvPr/>
            </p:nvPicPr>
            <p:blipFill rotWithShape="1">
              <a:blip r:embed="rId5">
                <a:extLst>
                  <a:ext uri="{28A0092B-C50C-407E-A947-70E740481C1C}">
                    <a14:useLocalDpi xmlns:a14="http://schemas.microsoft.com/office/drawing/2010/main" val="0"/>
                  </a:ext>
                </a:extLst>
              </a:blip>
              <a:srcRect l="-1184" t="8590" r="1184" b="5538"/>
              <a:stretch/>
            </p:blipFill>
            <p:spPr bwMode="auto">
              <a:xfrm>
                <a:off x="6056209" y="2143084"/>
                <a:ext cx="3087791" cy="28228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3083312" y="4596552"/>
              <a:ext cx="4543915" cy="369332"/>
              <a:chOff x="3112187" y="4596552"/>
              <a:chExt cx="4543915" cy="369332"/>
            </a:xfrm>
          </p:grpSpPr>
          <p:sp>
            <p:nvSpPr>
              <p:cNvPr id="14" name="TextBox 13"/>
              <p:cNvSpPr txBox="1"/>
              <p:nvPr/>
            </p:nvSpPr>
            <p:spPr>
              <a:xfrm>
                <a:off x="6085084" y="4596552"/>
                <a:ext cx="1571018" cy="369332"/>
              </a:xfrm>
              <a:prstGeom prst="rect">
                <a:avLst/>
              </a:prstGeom>
              <a:noFill/>
            </p:spPr>
            <p:txBody>
              <a:bodyPr wrap="square" rtlCol="0">
                <a:spAutoFit/>
              </a:bodyPr>
              <a:lstStyle/>
              <a:p>
                <a:r>
                  <a:rPr lang="en-US" dirty="0" smtClean="0">
                    <a:solidFill>
                      <a:schemeClr val="bg1"/>
                    </a:solidFill>
                  </a:rPr>
                  <a:t>T1W Post-c </a:t>
                </a:r>
                <a:endParaRPr lang="en-US" dirty="0">
                  <a:solidFill>
                    <a:schemeClr val="bg1"/>
                  </a:solidFill>
                </a:endParaRPr>
              </a:p>
            </p:txBody>
          </p:sp>
          <p:sp>
            <p:nvSpPr>
              <p:cNvPr id="15" name="TextBox 14"/>
              <p:cNvSpPr txBox="1"/>
              <p:nvPr/>
            </p:nvSpPr>
            <p:spPr>
              <a:xfrm>
                <a:off x="3112187" y="4596552"/>
                <a:ext cx="1571018" cy="369332"/>
              </a:xfrm>
              <a:prstGeom prst="rect">
                <a:avLst/>
              </a:prstGeom>
              <a:noFill/>
            </p:spPr>
            <p:txBody>
              <a:bodyPr wrap="square" rtlCol="0">
                <a:spAutoFit/>
              </a:bodyPr>
              <a:lstStyle/>
              <a:p>
                <a:r>
                  <a:rPr lang="en-US" dirty="0" smtClean="0">
                    <a:solidFill>
                      <a:schemeClr val="bg1"/>
                    </a:solidFill>
                  </a:rPr>
                  <a:t>T2W</a:t>
                </a:r>
                <a:endParaRPr lang="en-US" dirty="0">
                  <a:solidFill>
                    <a:schemeClr val="bg1"/>
                  </a:solidFill>
                </a:endParaRPr>
              </a:p>
            </p:txBody>
          </p:sp>
        </p:grpSp>
      </p:grpSp>
    </p:spTree>
    <p:extLst>
      <p:ext uri="{BB962C8B-B14F-4D97-AF65-F5344CB8AC3E}">
        <p14:creationId xmlns:p14="http://schemas.microsoft.com/office/powerpoint/2010/main" val="12215669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Contrast</a:t>
            </a:r>
            <a:endParaRPr lang="en-US" dirty="0"/>
          </a:p>
        </p:txBody>
      </p:sp>
      <p:pic>
        <p:nvPicPr>
          <p:cNvPr id="4" name="Content Placeholder 3"/>
          <p:cNvPicPr>
            <a:picLocks noGrp="1" noChangeAspect="1"/>
          </p:cNvPicPr>
          <p:nvPr>
            <p:ph idx="1"/>
          </p:nvPr>
        </p:nvPicPr>
        <p:blipFill rotWithShape="1">
          <a:blip r:embed="rId3"/>
          <a:srcRect l="1097" t="6640" r="69514" b="47329"/>
          <a:stretch/>
        </p:blipFill>
        <p:spPr>
          <a:xfrm>
            <a:off x="457200" y="1900735"/>
            <a:ext cx="2472864" cy="2083338"/>
          </a:xfrm>
        </p:spPr>
      </p:pic>
      <p:sp>
        <p:nvSpPr>
          <p:cNvPr id="5" name="TextBox 4"/>
          <p:cNvSpPr txBox="1"/>
          <p:nvPr/>
        </p:nvSpPr>
        <p:spPr>
          <a:xfrm>
            <a:off x="390796" y="6606560"/>
            <a:ext cx="8229600" cy="215444"/>
          </a:xfrm>
          <a:prstGeom prst="rect">
            <a:avLst/>
          </a:prstGeom>
          <a:noFill/>
        </p:spPr>
        <p:txBody>
          <a:bodyPr wrap="square" rtlCol="0">
            <a:spAutoFit/>
          </a:bodyPr>
          <a:lstStyle/>
          <a:p>
            <a:r>
              <a:rPr lang="en-US" sz="800" dirty="0"/>
              <a:t>James R. </a:t>
            </a:r>
            <a:r>
              <a:rPr lang="en-US" sz="800" dirty="0" smtClean="0"/>
              <a:t>Costello, et al. MR </a:t>
            </a:r>
            <a:r>
              <a:rPr lang="en-US" sz="800" dirty="0"/>
              <a:t>Imaging of Benign and Malignant Biliary </a:t>
            </a:r>
            <a:r>
              <a:rPr lang="en-US" sz="800" dirty="0" smtClean="0"/>
              <a:t>Conditions.  Magnetic Resonance Imaging Clinics of North America 2014</a:t>
            </a:r>
            <a:endParaRPr lang="en-US" sz="800" dirty="0"/>
          </a:p>
        </p:txBody>
      </p:sp>
      <p:grpSp>
        <p:nvGrpSpPr>
          <p:cNvPr id="14" name="Group 13"/>
          <p:cNvGrpSpPr/>
          <p:nvPr/>
        </p:nvGrpSpPr>
        <p:grpSpPr>
          <a:xfrm>
            <a:off x="1485783" y="3842970"/>
            <a:ext cx="7296109" cy="2045449"/>
            <a:chOff x="1485783" y="3842970"/>
            <a:chExt cx="7296109" cy="2045449"/>
          </a:xfrm>
        </p:grpSpPr>
        <p:grpSp>
          <p:nvGrpSpPr>
            <p:cNvPr id="10" name="Group 9"/>
            <p:cNvGrpSpPr/>
            <p:nvPr/>
          </p:nvGrpSpPr>
          <p:grpSpPr>
            <a:xfrm>
              <a:off x="1485783" y="3842970"/>
              <a:ext cx="7296109" cy="2045449"/>
              <a:chOff x="2133218" y="4681284"/>
              <a:chExt cx="4597959" cy="1207135"/>
            </a:xfrm>
          </p:grpSpPr>
          <p:pic>
            <p:nvPicPr>
              <p:cNvPr id="7" name="Picture 6"/>
              <p:cNvPicPr>
                <a:picLocks noChangeAspect="1"/>
              </p:cNvPicPr>
              <p:nvPr/>
            </p:nvPicPr>
            <p:blipFill rotWithShape="1">
              <a:blip r:embed="rId4"/>
              <a:srcRect l="2851" t="56796" r="67905"/>
              <a:stretch/>
            </p:blipFill>
            <p:spPr>
              <a:xfrm>
                <a:off x="2133218" y="4681284"/>
                <a:ext cx="1518985" cy="1207135"/>
              </a:xfrm>
              <a:prstGeom prst="rect">
                <a:avLst/>
              </a:prstGeom>
            </p:spPr>
          </p:pic>
          <p:pic>
            <p:nvPicPr>
              <p:cNvPr id="8" name="Picture 7"/>
              <p:cNvPicPr>
                <a:picLocks noChangeAspect="1"/>
              </p:cNvPicPr>
              <p:nvPr/>
            </p:nvPicPr>
            <p:blipFill rotWithShape="1">
              <a:blip r:embed="rId4"/>
              <a:srcRect l="36090" t="56795" r="34187"/>
              <a:stretch/>
            </p:blipFill>
            <p:spPr>
              <a:xfrm>
                <a:off x="3635603" y="4681284"/>
                <a:ext cx="1543888" cy="1207135"/>
              </a:xfrm>
              <a:prstGeom prst="rect">
                <a:avLst/>
              </a:prstGeom>
            </p:spPr>
          </p:pic>
          <p:pic>
            <p:nvPicPr>
              <p:cNvPr id="9" name="Picture 8"/>
              <p:cNvPicPr>
                <a:picLocks noChangeAspect="1"/>
              </p:cNvPicPr>
              <p:nvPr/>
            </p:nvPicPr>
            <p:blipFill rotWithShape="1">
              <a:blip r:embed="rId4"/>
              <a:srcRect l="70127" t="56795"/>
              <a:stretch/>
            </p:blipFill>
            <p:spPr>
              <a:xfrm>
                <a:off x="5179491" y="4681284"/>
                <a:ext cx="1551686" cy="1207134"/>
              </a:xfrm>
              <a:prstGeom prst="rect">
                <a:avLst/>
              </a:prstGeom>
            </p:spPr>
          </p:pic>
        </p:grpSp>
        <p:sp>
          <p:nvSpPr>
            <p:cNvPr id="11" name="TextBox 10"/>
            <p:cNvSpPr txBox="1"/>
            <p:nvPr/>
          </p:nvSpPr>
          <p:spPr>
            <a:xfrm>
              <a:off x="1485783" y="5514959"/>
              <a:ext cx="1353670" cy="369332"/>
            </a:xfrm>
            <a:prstGeom prst="rect">
              <a:avLst/>
            </a:prstGeom>
            <a:noFill/>
          </p:spPr>
          <p:txBody>
            <a:bodyPr wrap="square" rtlCol="0">
              <a:spAutoFit/>
            </a:bodyPr>
            <a:lstStyle/>
            <a:p>
              <a:r>
                <a:rPr lang="en-US" dirty="0" smtClean="0">
                  <a:solidFill>
                    <a:schemeClr val="bg1"/>
                  </a:solidFill>
                </a:rPr>
                <a:t>T1W Pre-c</a:t>
              </a:r>
              <a:endParaRPr lang="en-US" dirty="0">
                <a:solidFill>
                  <a:schemeClr val="bg1"/>
                </a:solidFill>
              </a:endParaRPr>
            </a:p>
          </p:txBody>
        </p:sp>
        <p:sp>
          <p:nvSpPr>
            <p:cNvPr id="12" name="TextBox 11"/>
            <p:cNvSpPr txBox="1"/>
            <p:nvPr/>
          </p:nvSpPr>
          <p:spPr>
            <a:xfrm>
              <a:off x="3896131" y="5519087"/>
              <a:ext cx="1571018" cy="369332"/>
            </a:xfrm>
            <a:prstGeom prst="rect">
              <a:avLst/>
            </a:prstGeom>
            <a:noFill/>
          </p:spPr>
          <p:txBody>
            <a:bodyPr wrap="square" rtlCol="0">
              <a:spAutoFit/>
            </a:bodyPr>
            <a:lstStyle/>
            <a:p>
              <a:r>
                <a:rPr lang="en-US" dirty="0" smtClean="0">
                  <a:solidFill>
                    <a:schemeClr val="bg1"/>
                  </a:solidFill>
                </a:rPr>
                <a:t>T1W Post-c </a:t>
              </a:r>
              <a:endParaRPr lang="en-US" dirty="0">
                <a:solidFill>
                  <a:schemeClr val="bg1"/>
                </a:solidFill>
              </a:endParaRPr>
            </a:p>
          </p:txBody>
        </p:sp>
        <p:sp>
          <p:nvSpPr>
            <p:cNvPr id="13" name="TextBox 12"/>
            <p:cNvSpPr txBox="1"/>
            <p:nvPr/>
          </p:nvSpPr>
          <p:spPr>
            <a:xfrm>
              <a:off x="6319654" y="5519087"/>
              <a:ext cx="1755942" cy="369332"/>
            </a:xfrm>
            <a:prstGeom prst="rect">
              <a:avLst/>
            </a:prstGeom>
            <a:noFill/>
          </p:spPr>
          <p:txBody>
            <a:bodyPr wrap="square" rtlCol="0">
              <a:spAutoFit/>
            </a:bodyPr>
            <a:lstStyle/>
            <a:p>
              <a:r>
                <a:rPr lang="en-US" dirty="0" smtClean="0">
                  <a:solidFill>
                    <a:schemeClr val="bg1"/>
                  </a:solidFill>
                </a:rPr>
                <a:t>T1W Post-c</a:t>
              </a:r>
              <a:endParaRPr lang="en-US" dirty="0">
                <a:solidFill>
                  <a:schemeClr val="bg1"/>
                </a:solidFill>
              </a:endParaRPr>
            </a:p>
          </p:txBody>
        </p:sp>
      </p:grpSp>
    </p:spTree>
    <p:extLst>
      <p:ext uri="{BB962C8B-B14F-4D97-AF65-F5344CB8AC3E}">
        <p14:creationId xmlns:p14="http://schemas.microsoft.com/office/powerpoint/2010/main" val="100908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he-IL"/>
          </a:p>
        </p:txBody>
      </p:sp>
      <p:sp>
        <p:nvSpPr>
          <p:cNvPr id="3" name="Content Placeholder 2"/>
          <p:cNvSpPr>
            <a:spLocks noGrp="1"/>
          </p:cNvSpPr>
          <p:nvPr>
            <p:ph idx="1"/>
          </p:nvPr>
        </p:nvSpPr>
        <p:spPr/>
        <p:txBody>
          <a:bodyPr/>
          <a:lstStyle/>
          <a:p>
            <a:endParaRPr lang="he-IL" dirty="0"/>
          </a:p>
        </p:txBody>
      </p:sp>
      <p:pic>
        <p:nvPicPr>
          <p:cNvPr id="9218" name="Picture 2" descr="D:\MRCP 8\ser011img00001.jpg"/>
          <p:cNvPicPr>
            <a:picLocks noChangeAspect="1" noChangeArrowheads="1"/>
          </p:cNvPicPr>
          <p:nvPr/>
        </p:nvPicPr>
        <p:blipFill rotWithShape="1">
          <a:blip r:embed="rId3">
            <a:extLst>
              <a:ext uri="{28A0092B-C50C-407E-A947-70E740481C1C}">
                <a14:useLocalDpi xmlns:a14="http://schemas.microsoft.com/office/drawing/2010/main" val="0"/>
              </a:ext>
            </a:extLst>
          </a:blip>
          <a:srcRect t="13388"/>
          <a:stretch/>
        </p:blipFill>
        <p:spPr bwMode="auto">
          <a:xfrm>
            <a:off x="0" y="1600200"/>
            <a:ext cx="4585424" cy="425075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730817" y="263291"/>
            <a:ext cx="3949566" cy="6500462"/>
            <a:chOff x="4730817" y="263291"/>
            <a:chExt cx="3949566" cy="6500462"/>
          </a:xfrm>
        </p:grpSpPr>
        <p:pic>
          <p:nvPicPr>
            <p:cNvPr id="9219" name="Picture 3" descr="D:\MRCP 8\ser019img00030.jpg"/>
            <p:cNvPicPr>
              <a:picLocks noChangeAspect="1" noChangeArrowheads="1"/>
            </p:cNvPicPr>
            <p:nvPr/>
          </p:nvPicPr>
          <p:blipFill rotWithShape="1">
            <a:blip r:embed="rId4">
              <a:extLst>
                <a:ext uri="{28A0092B-C50C-407E-A947-70E740481C1C}">
                  <a14:useLocalDpi xmlns:a14="http://schemas.microsoft.com/office/drawing/2010/main" val="0"/>
                </a:ext>
              </a:extLst>
            </a:blip>
            <a:srcRect t="9320"/>
            <a:stretch/>
          </p:blipFill>
          <p:spPr bwMode="auto">
            <a:xfrm>
              <a:off x="4730817" y="263291"/>
              <a:ext cx="3949566" cy="316177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D:\MRCP 8\ser021img00025.jpg"/>
            <p:cNvPicPr>
              <a:picLocks noChangeAspect="1" noChangeArrowheads="1"/>
            </p:cNvPicPr>
            <p:nvPr/>
          </p:nvPicPr>
          <p:blipFill rotWithShape="1">
            <a:blip r:embed="rId5">
              <a:extLst>
                <a:ext uri="{28A0092B-C50C-407E-A947-70E740481C1C}">
                  <a14:useLocalDpi xmlns:a14="http://schemas.microsoft.com/office/drawing/2010/main" val="0"/>
                </a:ext>
              </a:extLst>
            </a:blip>
            <a:srcRect t="9811"/>
            <a:stretch/>
          </p:blipFill>
          <p:spPr bwMode="auto">
            <a:xfrm>
              <a:off x="4730817" y="3619099"/>
              <a:ext cx="3949566" cy="31446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730817" y="3055736"/>
              <a:ext cx="1353670" cy="369332"/>
            </a:xfrm>
            <a:prstGeom prst="rect">
              <a:avLst/>
            </a:prstGeom>
            <a:noFill/>
          </p:spPr>
          <p:txBody>
            <a:bodyPr wrap="square" rtlCol="0">
              <a:spAutoFit/>
            </a:bodyPr>
            <a:lstStyle/>
            <a:p>
              <a:r>
                <a:rPr lang="en-US" dirty="0" smtClean="0">
                  <a:solidFill>
                    <a:schemeClr val="bg1"/>
                  </a:solidFill>
                </a:rPr>
                <a:t>T1W Pre-c</a:t>
              </a:r>
              <a:endParaRPr lang="en-US" dirty="0">
                <a:solidFill>
                  <a:schemeClr val="bg1"/>
                </a:solidFill>
              </a:endParaRPr>
            </a:p>
          </p:txBody>
        </p:sp>
        <p:sp>
          <p:nvSpPr>
            <p:cNvPr id="8" name="TextBox 7"/>
            <p:cNvSpPr txBox="1"/>
            <p:nvPr/>
          </p:nvSpPr>
          <p:spPr>
            <a:xfrm>
              <a:off x="4730817" y="6369356"/>
              <a:ext cx="1571018" cy="369332"/>
            </a:xfrm>
            <a:prstGeom prst="rect">
              <a:avLst/>
            </a:prstGeom>
            <a:noFill/>
          </p:spPr>
          <p:txBody>
            <a:bodyPr wrap="square" rtlCol="0">
              <a:spAutoFit/>
            </a:bodyPr>
            <a:lstStyle/>
            <a:p>
              <a:r>
                <a:rPr lang="en-US" dirty="0" smtClean="0">
                  <a:solidFill>
                    <a:schemeClr val="bg1"/>
                  </a:solidFill>
                </a:rPr>
                <a:t>T1W Post-c </a:t>
              </a:r>
              <a:endParaRPr lang="en-US" dirty="0">
                <a:solidFill>
                  <a:schemeClr val="bg1"/>
                </a:solidFill>
              </a:endParaRPr>
            </a:p>
          </p:txBody>
        </p:sp>
      </p:grpSp>
    </p:spTree>
    <p:extLst>
      <p:ext uri="{BB962C8B-B14F-4D97-AF65-F5344CB8AC3E}">
        <p14:creationId xmlns:p14="http://schemas.microsoft.com/office/powerpoint/2010/main" val="240722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a:spLocks noGrp="1"/>
          </p:cNvSpPr>
          <p:nvPr>
            <p:ph type="title"/>
          </p:nvPr>
        </p:nvSpPr>
        <p:spPr/>
        <p:txBody>
          <a:bodyPr/>
          <a:lstStyle/>
          <a:p>
            <a:r>
              <a:rPr lang="en-US" dirty="0" smtClean="0"/>
              <a:t>Contrast</a:t>
            </a:r>
            <a:endParaRPr lang="en-US" dirty="0"/>
          </a:p>
        </p:txBody>
      </p:sp>
      <p:sp>
        <p:nvSpPr>
          <p:cNvPr id="3" name="Content Placeholder 2"/>
          <p:cNvSpPr>
            <a:spLocks noGrp="1"/>
          </p:cNvSpPr>
          <p:nvPr>
            <p:ph idx="1"/>
          </p:nvPr>
        </p:nvSpPr>
        <p:spPr/>
        <p:txBody>
          <a:bodyPr/>
          <a:lstStyle/>
          <a:p>
            <a:endParaRPr lang="en-US" dirty="0"/>
          </a:p>
        </p:txBody>
      </p:sp>
      <p:grpSp>
        <p:nvGrpSpPr>
          <p:cNvPr id="4" name="Group 3"/>
          <p:cNvGrpSpPr/>
          <p:nvPr/>
        </p:nvGrpSpPr>
        <p:grpSpPr>
          <a:xfrm>
            <a:off x="457200" y="1417638"/>
            <a:ext cx="8503920" cy="2353778"/>
            <a:chOff x="457200" y="2637322"/>
            <a:chExt cx="8503920" cy="2353778"/>
          </a:xfrm>
        </p:grpSpPr>
        <p:pic>
          <p:nvPicPr>
            <p:cNvPr id="6146" name="Picture 2" descr="D:\MRCP 5\ser016img00023.jpg"/>
            <p:cNvPicPr>
              <a:picLocks noChangeAspect="1" noChangeArrowheads="1"/>
            </p:cNvPicPr>
            <p:nvPr/>
          </p:nvPicPr>
          <p:blipFill rotWithShape="1">
            <a:blip r:embed="rId3">
              <a:extLst>
                <a:ext uri="{28A0092B-C50C-407E-A947-70E740481C1C}">
                  <a14:useLocalDpi xmlns:a14="http://schemas.microsoft.com/office/drawing/2010/main" val="0"/>
                </a:ext>
              </a:extLst>
            </a:blip>
            <a:srcRect t="24660"/>
            <a:stretch/>
          </p:blipFill>
          <p:spPr bwMode="auto">
            <a:xfrm>
              <a:off x="457200" y="2637322"/>
              <a:ext cx="2926080" cy="235377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MRCP 5\ser016img00019.jpg"/>
            <p:cNvPicPr>
              <a:picLocks noChangeAspect="1" noChangeArrowheads="1"/>
            </p:cNvPicPr>
            <p:nvPr/>
          </p:nvPicPr>
          <p:blipFill rotWithShape="1">
            <a:blip r:embed="rId4">
              <a:extLst>
                <a:ext uri="{28A0092B-C50C-407E-A947-70E740481C1C}">
                  <a14:useLocalDpi xmlns:a14="http://schemas.microsoft.com/office/drawing/2010/main" val="0"/>
                </a:ext>
              </a:extLst>
            </a:blip>
            <a:srcRect t="24660"/>
            <a:stretch/>
          </p:blipFill>
          <p:spPr bwMode="auto">
            <a:xfrm>
              <a:off x="3108960" y="2637322"/>
              <a:ext cx="2926080" cy="235377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MRCP 5\ser011img00006.jpg"/>
            <p:cNvPicPr>
              <a:picLocks noChangeAspect="1" noChangeArrowheads="1"/>
            </p:cNvPicPr>
            <p:nvPr/>
          </p:nvPicPr>
          <p:blipFill rotWithShape="1">
            <a:blip r:embed="rId5">
              <a:extLst>
                <a:ext uri="{28A0092B-C50C-407E-A947-70E740481C1C}">
                  <a14:useLocalDpi xmlns:a14="http://schemas.microsoft.com/office/drawing/2010/main" val="0"/>
                </a:ext>
              </a:extLst>
            </a:blip>
            <a:srcRect t="24660"/>
            <a:stretch/>
          </p:blipFill>
          <p:spPr bwMode="auto">
            <a:xfrm>
              <a:off x="6035040" y="2637322"/>
              <a:ext cx="2926080" cy="235377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6168310" y="3397165"/>
            <a:ext cx="1185334" cy="369332"/>
          </a:xfrm>
          <a:prstGeom prst="rect">
            <a:avLst/>
          </a:prstGeom>
          <a:noFill/>
        </p:spPr>
        <p:txBody>
          <a:bodyPr wrap="square" rtlCol="0">
            <a:spAutoFit/>
          </a:bodyPr>
          <a:lstStyle/>
          <a:p>
            <a:r>
              <a:rPr lang="en-US" dirty="0" smtClean="0">
                <a:solidFill>
                  <a:schemeClr val="bg1"/>
                </a:solidFill>
              </a:rPr>
              <a:t>MIP</a:t>
            </a:r>
            <a:endParaRPr lang="en-US" dirty="0">
              <a:solidFill>
                <a:schemeClr val="bg1"/>
              </a:solidFill>
            </a:endParaRPr>
          </a:p>
        </p:txBody>
      </p:sp>
      <p:sp>
        <p:nvSpPr>
          <p:cNvPr id="9" name="TextBox 8"/>
          <p:cNvSpPr txBox="1"/>
          <p:nvPr/>
        </p:nvSpPr>
        <p:spPr>
          <a:xfrm>
            <a:off x="457199" y="3397165"/>
            <a:ext cx="2276375" cy="369332"/>
          </a:xfrm>
          <a:prstGeom prst="rect">
            <a:avLst/>
          </a:prstGeom>
          <a:noFill/>
        </p:spPr>
        <p:txBody>
          <a:bodyPr wrap="square" rtlCol="0">
            <a:spAutoFit/>
          </a:bodyPr>
          <a:lstStyle/>
          <a:p>
            <a:r>
              <a:rPr lang="en-US" dirty="0">
                <a:solidFill>
                  <a:schemeClr val="bg1"/>
                </a:solidFill>
              </a:rPr>
              <a:t>Thin heavily 3D T2W</a:t>
            </a:r>
          </a:p>
        </p:txBody>
      </p:sp>
      <p:sp>
        <p:nvSpPr>
          <p:cNvPr id="11" name="TextBox 10"/>
          <p:cNvSpPr txBox="1"/>
          <p:nvPr/>
        </p:nvSpPr>
        <p:spPr>
          <a:xfrm>
            <a:off x="3108960" y="3397165"/>
            <a:ext cx="2276375" cy="369332"/>
          </a:xfrm>
          <a:prstGeom prst="rect">
            <a:avLst/>
          </a:prstGeom>
          <a:noFill/>
        </p:spPr>
        <p:txBody>
          <a:bodyPr wrap="square" rtlCol="0">
            <a:spAutoFit/>
          </a:bodyPr>
          <a:lstStyle/>
          <a:p>
            <a:r>
              <a:rPr lang="en-US" dirty="0">
                <a:solidFill>
                  <a:schemeClr val="bg1"/>
                </a:solidFill>
              </a:rPr>
              <a:t>Thin heavily 3D T2W</a:t>
            </a:r>
          </a:p>
        </p:txBody>
      </p:sp>
      <p:grpSp>
        <p:nvGrpSpPr>
          <p:cNvPr id="6" name="Group 5"/>
          <p:cNvGrpSpPr/>
          <p:nvPr/>
        </p:nvGrpSpPr>
        <p:grpSpPr>
          <a:xfrm>
            <a:off x="1444940" y="2034070"/>
            <a:ext cx="6646723" cy="378943"/>
            <a:chOff x="1444940" y="2034070"/>
            <a:chExt cx="6646723" cy="378943"/>
          </a:xfrm>
        </p:grpSpPr>
        <p:sp>
          <p:nvSpPr>
            <p:cNvPr id="15" name="Right Arrow 14"/>
            <p:cNvSpPr/>
            <p:nvPr/>
          </p:nvSpPr>
          <p:spPr>
            <a:xfrm rot="12456400">
              <a:off x="4575639" y="2229770"/>
              <a:ext cx="273915" cy="83001"/>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rot="12456400">
              <a:off x="7817748" y="2330012"/>
              <a:ext cx="273915" cy="83001"/>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rot="18163175">
              <a:off x="1349483" y="2129527"/>
              <a:ext cx="273915" cy="83001"/>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19318237">
              <a:off x="7107741" y="2229770"/>
              <a:ext cx="273915" cy="83001"/>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56223" y="3771416"/>
            <a:ext cx="8937984" cy="3122646"/>
            <a:chOff x="56223" y="3771416"/>
            <a:chExt cx="8937984" cy="3122646"/>
          </a:xfrm>
        </p:grpSpPr>
        <p:grpSp>
          <p:nvGrpSpPr>
            <p:cNvPr id="13" name="Group 12"/>
            <p:cNvGrpSpPr/>
            <p:nvPr/>
          </p:nvGrpSpPr>
          <p:grpSpPr>
            <a:xfrm>
              <a:off x="56223" y="3771416"/>
              <a:ext cx="8937984" cy="3122646"/>
              <a:chOff x="56223" y="3771416"/>
              <a:chExt cx="8937984" cy="3122646"/>
            </a:xfrm>
          </p:grpSpPr>
          <p:pic>
            <p:nvPicPr>
              <p:cNvPr id="6149" name="Picture 5" descr="D:\MRCP 5\ser023img00039.jpg"/>
              <p:cNvPicPr>
                <a:picLocks noChangeAspect="1" noChangeArrowheads="1"/>
              </p:cNvPicPr>
              <p:nvPr/>
            </p:nvPicPr>
            <p:blipFill rotWithShape="1">
              <a:blip r:embed="rId6">
                <a:extLst>
                  <a:ext uri="{28A0092B-C50C-407E-A947-70E740481C1C}">
                    <a14:useLocalDpi xmlns:a14="http://schemas.microsoft.com/office/drawing/2010/main" val="0"/>
                  </a:ext>
                </a:extLst>
              </a:blip>
              <a:srcRect t="11270"/>
              <a:stretch/>
            </p:blipFill>
            <p:spPr bwMode="auto">
              <a:xfrm>
                <a:off x="56223" y="3859732"/>
                <a:ext cx="3165232" cy="204055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MRCP 5\ser025img00034.jpg"/>
              <p:cNvPicPr>
                <a:picLocks noChangeAspect="1" noChangeArrowheads="1"/>
              </p:cNvPicPr>
              <p:nvPr/>
            </p:nvPicPr>
            <p:blipFill rotWithShape="1">
              <a:blip r:embed="rId7">
                <a:extLst>
                  <a:ext uri="{28A0092B-C50C-407E-A947-70E740481C1C}">
                    <a14:useLocalDpi xmlns:a14="http://schemas.microsoft.com/office/drawing/2010/main" val="0"/>
                  </a:ext>
                </a:extLst>
              </a:blip>
              <a:srcRect l="-934" t="12459" r="934" b="-382"/>
              <a:stretch/>
            </p:blipFill>
            <p:spPr bwMode="auto">
              <a:xfrm>
                <a:off x="2936910" y="3859731"/>
                <a:ext cx="3194244" cy="2040556"/>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D:\MRCP 5\ser027img00028.jpg"/>
              <p:cNvPicPr>
                <a:picLocks noChangeAspect="1" noChangeArrowheads="1"/>
              </p:cNvPicPr>
              <p:nvPr/>
            </p:nvPicPr>
            <p:blipFill rotWithShape="1">
              <a:blip r:embed="rId8">
                <a:extLst>
                  <a:ext uri="{28A0092B-C50C-407E-A947-70E740481C1C}">
                    <a14:useLocalDpi xmlns:a14="http://schemas.microsoft.com/office/drawing/2010/main" val="0"/>
                  </a:ext>
                </a:extLst>
              </a:blip>
              <a:srcRect t="7919"/>
              <a:stretch/>
            </p:blipFill>
            <p:spPr bwMode="auto">
              <a:xfrm>
                <a:off x="6001953" y="3771416"/>
                <a:ext cx="2992254" cy="312264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907659" y="4469062"/>
                <a:ext cx="6133071" cy="635758"/>
                <a:chOff x="907659" y="4469062"/>
                <a:chExt cx="6133071" cy="635758"/>
              </a:xfrm>
            </p:grpSpPr>
            <p:sp>
              <p:nvSpPr>
                <p:cNvPr id="22" name="Right Arrow 21"/>
                <p:cNvSpPr/>
                <p:nvPr/>
              </p:nvSpPr>
              <p:spPr>
                <a:xfrm rot="20076930">
                  <a:off x="907659" y="4838509"/>
                  <a:ext cx="273915" cy="83001"/>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ight Arrow 22"/>
                <p:cNvSpPr/>
                <p:nvPr/>
              </p:nvSpPr>
              <p:spPr>
                <a:xfrm rot="1238081">
                  <a:off x="3967393" y="4469062"/>
                  <a:ext cx="273915" cy="83001"/>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23"/>
                <p:cNvSpPr/>
                <p:nvPr/>
              </p:nvSpPr>
              <p:spPr>
                <a:xfrm rot="1238081">
                  <a:off x="6766815" y="5021819"/>
                  <a:ext cx="273915" cy="83001"/>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4" name="Group 13"/>
            <p:cNvGrpSpPr/>
            <p:nvPr/>
          </p:nvGrpSpPr>
          <p:grpSpPr>
            <a:xfrm>
              <a:off x="67821" y="5519087"/>
              <a:ext cx="7538237" cy="1187480"/>
              <a:chOff x="67821" y="5519087"/>
              <a:chExt cx="7538237" cy="1187480"/>
            </a:xfrm>
          </p:grpSpPr>
          <p:sp>
            <p:nvSpPr>
              <p:cNvPr id="27" name="TextBox 26"/>
              <p:cNvSpPr txBox="1"/>
              <p:nvPr/>
            </p:nvSpPr>
            <p:spPr>
              <a:xfrm>
                <a:off x="67821" y="5519087"/>
                <a:ext cx="1571018" cy="369332"/>
              </a:xfrm>
              <a:prstGeom prst="rect">
                <a:avLst/>
              </a:prstGeom>
              <a:noFill/>
            </p:spPr>
            <p:txBody>
              <a:bodyPr wrap="square" rtlCol="0">
                <a:spAutoFit/>
              </a:bodyPr>
              <a:lstStyle/>
              <a:p>
                <a:r>
                  <a:rPr lang="en-US" dirty="0" smtClean="0">
                    <a:solidFill>
                      <a:schemeClr val="bg1"/>
                    </a:solidFill>
                  </a:rPr>
                  <a:t>T1W Post-c </a:t>
                </a:r>
                <a:endParaRPr lang="en-US" dirty="0">
                  <a:solidFill>
                    <a:schemeClr val="bg1"/>
                  </a:solidFill>
                </a:endParaRPr>
              </a:p>
            </p:txBody>
          </p:sp>
          <p:sp>
            <p:nvSpPr>
              <p:cNvPr id="28" name="TextBox 27"/>
              <p:cNvSpPr txBox="1"/>
              <p:nvPr/>
            </p:nvSpPr>
            <p:spPr>
              <a:xfrm>
                <a:off x="3192579" y="5519087"/>
                <a:ext cx="1571018" cy="369332"/>
              </a:xfrm>
              <a:prstGeom prst="rect">
                <a:avLst/>
              </a:prstGeom>
              <a:noFill/>
            </p:spPr>
            <p:txBody>
              <a:bodyPr wrap="square" rtlCol="0">
                <a:spAutoFit/>
              </a:bodyPr>
              <a:lstStyle/>
              <a:p>
                <a:r>
                  <a:rPr lang="en-US" dirty="0" smtClean="0">
                    <a:solidFill>
                      <a:schemeClr val="bg1"/>
                    </a:solidFill>
                  </a:rPr>
                  <a:t>T1W Post-c </a:t>
                </a:r>
                <a:endParaRPr lang="en-US" dirty="0">
                  <a:solidFill>
                    <a:schemeClr val="bg1"/>
                  </a:solidFill>
                </a:endParaRPr>
              </a:p>
            </p:txBody>
          </p:sp>
          <p:sp>
            <p:nvSpPr>
              <p:cNvPr id="29" name="TextBox 28"/>
              <p:cNvSpPr txBox="1"/>
              <p:nvPr/>
            </p:nvSpPr>
            <p:spPr>
              <a:xfrm>
                <a:off x="6035040" y="6337235"/>
                <a:ext cx="1571018" cy="369332"/>
              </a:xfrm>
              <a:prstGeom prst="rect">
                <a:avLst/>
              </a:prstGeom>
              <a:noFill/>
            </p:spPr>
            <p:txBody>
              <a:bodyPr wrap="square" rtlCol="0">
                <a:spAutoFit/>
              </a:bodyPr>
              <a:lstStyle/>
              <a:p>
                <a:r>
                  <a:rPr lang="en-US" dirty="0" smtClean="0">
                    <a:solidFill>
                      <a:schemeClr val="bg1"/>
                    </a:solidFill>
                  </a:rPr>
                  <a:t>T1W Post-c </a:t>
                </a:r>
                <a:endParaRPr lang="en-US" dirty="0">
                  <a:solidFill>
                    <a:schemeClr val="bg1"/>
                  </a:solidFill>
                </a:endParaRPr>
              </a:p>
            </p:txBody>
          </p:sp>
        </p:grpSp>
      </p:grpSp>
    </p:spTree>
    <p:extLst>
      <p:ext uri="{BB962C8B-B14F-4D97-AF65-F5344CB8AC3E}">
        <p14:creationId xmlns:p14="http://schemas.microsoft.com/office/powerpoint/2010/main" val="222945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dirty="0" smtClean="0"/>
              <a:t>Contrast</a:t>
            </a:r>
            <a:endParaRPr lang="en-US" dirty="0"/>
          </a:p>
        </p:txBody>
      </p:sp>
      <p:sp>
        <p:nvSpPr>
          <p:cNvPr id="3" name="Content Placeholder 2"/>
          <p:cNvSpPr>
            <a:spLocks noGrp="1"/>
          </p:cNvSpPr>
          <p:nvPr>
            <p:ph idx="1"/>
          </p:nvPr>
        </p:nvSpPr>
        <p:spPr>
          <a:xfrm>
            <a:off x="739775" y="2072881"/>
            <a:ext cx="7662864" cy="3267169"/>
          </a:xfrm>
        </p:spPr>
        <p:txBody>
          <a:bodyPr/>
          <a:lstStyle/>
          <a:p>
            <a:r>
              <a:rPr lang="en-US" dirty="0" err="1" smtClean="0"/>
              <a:t>Hepatobiliary</a:t>
            </a:r>
            <a:r>
              <a:rPr lang="en-US" dirty="0" smtClean="0"/>
              <a:t> contrast agents</a:t>
            </a:r>
          </a:p>
          <a:p>
            <a:r>
              <a:rPr lang="en-US" dirty="0" smtClean="0"/>
              <a:t>Offer lesion characterization as well as functional biliary imaging</a:t>
            </a:r>
          </a:p>
        </p:txBody>
      </p:sp>
      <p:sp>
        <p:nvSpPr>
          <p:cNvPr id="4" name="TextBox 3"/>
          <p:cNvSpPr txBox="1"/>
          <p:nvPr/>
        </p:nvSpPr>
        <p:spPr>
          <a:xfrm>
            <a:off x="215812" y="4839522"/>
            <a:ext cx="4532054" cy="1785104"/>
          </a:xfrm>
          <a:prstGeom prst="rect">
            <a:avLst/>
          </a:prstGeom>
          <a:noFill/>
        </p:spPr>
        <p:txBody>
          <a:bodyPr wrap="square" rtlCol="0">
            <a:spAutoFit/>
          </a:bodyPr>
          <a:lstStyle/>
          <a:p>
            <a:r>
              <a:rPr lang="en-US" sz="2000" u="sng" dirty="0" err="1"/>
              <a:t>Gadobenate</a:t>
            </a:r>
            <a:r>
              <a:rPr lang="en-US" sz="2000" u="sng" dirty="0"/>
              <a:t> </a:t>
            </a:r>
            <a:r>
              <a:rPr lang="en-US" sz="2000" u="sng" dirty="0" err="1"/>
              <a:t>dimeglumine</a:t>
            </a:r>
            <a:r>
              <a:rPr lang="en-US" sz="2000" u="sng" dirty="0"/>
              <a:t> (</a:t>
            </a:r>
            <a:r>
              <a:rPr lang="en-US" sz="2000" u="sng" dirty="0" err="1"/>
              <a:t>Multihance</a:t>
            </a:r>
            <a:r>
              <a:rPr lang="en-US" sz="2000" u="sng" dirty="0" smtClean="0"/>
              <a:t>)</a:t>
            </a:r>
            <a:r>
              <a:rPr lang="en-US" u="sng" dirty="0" smtClean="0"/>
              <a:t>-</a:t>
            </a:r>
          </a:p>
          <a:p>
            <a:pPr marL="285750" indent="-285750">
              <a:buFont typeface="Courier New"/>
              <a:buChar char="o"/>
            </a:pPr>
            <a:r>
              <a:rPr lang="en-US" dirty="0" smtClean="0"/>
              <a:t>An extracellular agent</a:t>
            </a:r>
          </a:p>
          <a:p>
            <a:pPr marL="285750" indent="-285750">
              <a:buFont typeface="Courier New"/>
              <a:buChar char="o"/>
            </a:pPr>
            <a:r>
              <a:rPr lang="en-US" b="1" dirty="0" smtClean="0"/>
              <a:t>3-5%</a:t>
            </a:r>
            <a:r>
              <a:rPr lang="en-US" dirty="0" smtClean="0"/>
              <a:t> hepatocyte uptake and excreted through bile </a:t>
            </a:r>
          </a:p>
          <a:p>
            <a:pPr marL="285750" indent="-285750">
              <a:buFont typeface="Courier New"/>
              <a:buChar char="o"/>
            </a:pPr>
            <a:r>
              <a:rPr lang="en-US" dirty="0" err="1" smtClean="0"/>
              <a:t>Hepatobiliary</a:t>
            </a:r>
            <a:r>
              <a:rPr lang="en-US" dirty="0" smtClean="0"/>
              <a:t> phase after </a:t>
            </a:r>
            <a:r>
              <a:rPr lang="en-US" b="1" dirty="0" smtClean="0"/>
              <a:t>90-120min</a:t>
            </a:r>
          </a:p>
          <a:p>
            <a:pPr marL="285750" indent="-285750">
              <a:buFont typeface="Courier New"/>
              <a:buChar char="o"/>
            </a:pPr>
            <a:r>
              <a:rPr lang="en-US" dirty="0" smtClean="0"/>
              <a:t>Max biliary enhancement after </a:t>
            </a:r>
            <a:r>
              <a:rPr lang="en-US" b="1" dirty="0" smtClean="0"/>
              <a:t>2</a:t>
            </a:r>
            <a:r>
              <a:rPr lang="en-US" dirty="0" smtClean="0"/>
              <a:t> h</a:t>
            </a:r>
          </a:p>
        </p:txBody>
      </p:sp>
      <p:sp>
        <p:nvSpPr>
          <p:cNvPr id="5" name="TextBox 4"/>
          <p:cNvSpPr txBox="1"/>
          <p:nvPr/>
        </p:nvSpPr>
        <p:spPr>
          <a:xfrm>
            <a:off x="4900266" y="4839522"/>
            <a:ext cx="4034026" cy="1785104"/>
          </a:xfrm>
          <a:prstGeom prst="rect">
            <a:avLst/>
          </a:prstGeom>
          <a:noFill/>
        </p:spPr>
        <p:txBody>
          <a:bodyPr wrap="square" rtlCol="0">
            <a:spAutoFit/>
          </a:bodyPr>
          <a:lstStyle/>
          <a:p>
            <a:r>
              <a:rPr lang="en-US" sz="2000" u="sng" dirty="0" err="1"/>
              <a:t>Gadoxetic</a:t>
            </a:r>
            <a:r>
              <a:rPr lang="en-US" sz="2000" u="sng" dirty="0"/>
              <a:t> acid (</a:t>
            </a:r>
            <a:r>
              <a:rPr lang="en-US" sz="2000" u="sng" dirty="0" err="1"/>
              <a:t>Eovist</a:t>
            </a:r>
            <a:r>
              <a:rPr lang="en-US" sz="2000" u="sng" dirty="0" smtClean="0"/>
              <a:t>) </a:t>
            </a:r>
            <a:r>
              <a:rPr lang="en-US" u="sng" dirty="0" smtClean="0"/>
              <a:t>-</a:t>
            </a:r>
          </a:p>
          <a:p>
            <a:pPr marL="285750" indent="-285750">
              <a:buFont typeface="Courier New"/>
              <a:buChar char="o"/>
            </a:pPr>
            <a:r>
              <a:rPr lang="en-US" dirty="0" smtClean="0"/>
              <a:t>An extracellular agent</a:t>
            </a:r>
          </a:p>
          <a:p>
            <a:pPr marL="285750" indent="-285750">
              <a:buFont typeface="Courier New"/>
              <a:buChar char="o"/>
            </a:pPr>
            <a:r>
              <a:rPr lang="en-US" dirty="0" smtClean="0"/>
              <a:t>Up to </a:t>
            </a:r>
            <a:r>
              <a:rPr lang="en-US" b="1" dirty="0" smtClean="0"/>
              <a:t>50%</a:t>
            </a:r>
            <a:r>
              <a:rPr lang="en-US" dirty="0" smtClean="0"/>
              <a:t> hepatocyte uptake and excreted through bile</a:t>
            </a:r>
          </a:p>
          <a:p>
            <a:pPr marL="285750" indent="-285750">
              <a:buFont typeface="Courier New"/>
              <a:buChar char="o"/>
            </a:pPr>
            <a:r>
              <a:rPr lang="en-US" dirty="0" err="1"/>
              <a:t>Hepatobiliary</a:t>
            </a:r>
            <a:r>
              <a:rPr lang="en-US" dirty="0"/>
              <a:t> phase after </a:t>
            </a:r>
            <a:r>
              <a:rPr lang="en-US" b="1" dirty="0" smtClean="0"/>
              <a:t>20min</a:t>
            </a:r>
            <a:r>
              <a:rPr lang="en-US" dirty="0" smtClean="0"/>
              <a:t> </a:t>
            </a:r>
          </a:p>
          <a:p>
            <a:pPr marL="285750" indent="-285750">
              <a:buFont typeface="Courier New"/>
              <a:buChar char="o"/>
            </a:pPr>
            <a:r>
              <a:rPr lang="en-US" dirty="0"/>
              <a:t>Max biliary enhancement after </a:t>
            </a:r>
            <a:r>
              <a:rPr lang="en-US" b="1" dirty="0" smtClean="0"/>
              <a:t>1</a:t>
            </a:r>
            <a:r>
              <a:rPr lang="en-US" dirty="0" smtClean="0"/>
              <a:t> h</a:t>
            </a:r>
            <a:endParaRPr lang="en-US" dirty="0"/>
          </a:p>
        </p:txBody>
      </p:sp>
      <p:pic>
        <p:nvPicPr>
          <p:cNvPr id="7" name="Picture 6"/>
          <p:cNvPicPr>
            <a:picLocks noChangeAspect="1"/>
          </p:cNvPicPr>
          <p:nvPr/>
        </p:nvPicPr>
        <p:blipFill>
          <a:blip r:embed="rId3"/>
          <a:stretch>
            <a:fillRect/>
          </a:stretch>
        </p:blipFill>
        <p:spPr>
          <a:xfrm>
            <a:off x="5022249" y="3782494"/>
            <a:ext cx="2348563" cy="1073629"/>
          </a:xfrm>
          <a:prstGeom prst="rect">
            <a:avLst/>
          </a:prstGeom>
        </p:spPr>
      </p:pic>
      <p:pic>
        <p:nvPicPr>
          <p:cNvPr id="8" name="Picture 7"/>
          <p:cNvPicPr>
            <a:picLocks noChangeAspect="1"/>
          </p:cNvPicPr>
          <p:nvPr/>
        </p:nvPicPr>
        <p:blipFill>
          <a:blip r:embed="rId4"/>
          <a:stretch>
            <a:fillRect/>
          </a:stretch>
        </p:blipFill>
        <p:spPr>
          <a:xfrm>
            <a:off x="2017012" y="3569058"/>
            <a:ext cx="964281" cy="1344804"/>
          </a:xfrm>
          <a:prstGeom prst="rect">
            <a:avLst/>
          </a:prstGeom>
        </p:spPr>
      </p:pic>
    </p:spTree>
    <p:extLst>
      <p:ext uri="{BB962C8B-B14F-4D97-AF65-F5344CB8AC3E}">
        <p14:creationId xmlns:p14="http://schemas.microsoft.com/office/powerpoint/2010/main" val="402857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smtClean="0"/>
              <a:t>Contrast</a:t>
            </a:r>
            <a:endParaRPr lang="en-US" dirty="0"/>
          </a:p>
        </p:txBody>
      </p:sp>
      <p:pic>
        <p:nvPicPr>
          <p:cNvPr id="4" name="Content Placeholder 3"/>
          <p:cNvPicPr>
            <a:picLocks noGrp="1" noChangeAspect="1"/>
          </p:cNvPicPr>
          <p:nvPr>
            <p:ph idx="1"/>
          </p:nvPr>
        </p:nvPicPr>
        <p:blipFill rotWithShape="1">
          <a:blip r:embed="rId3"/>
          <a:srcRect t="-2367" b="-180"/>
          <a:stretch/>
        </p:blipFill>
        <p:spPr>
          <a:xfrm>
            <a:off x="457200" y="2299143"/>
            <a:ext cx="8229600" cy="30627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570332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 basics</a:t>
            </a:r>
            <a:endParaRPr lang="en-US" dirty="0"/>
          </a:p>
        </p:txBody>
      </p:sp>
      <p:sp>
        <p:nvSpPr>
          <p:cNvPr id="3" name="Content Placeholder 2"/>
          <p:cNvSpPr>
            <a:spLocks noGrp="1"/>
          </p:cNvSpPr>
          <p:nvPr>
            <p:ph idx="1"/>
          </p:nvPr>
        </p:nvSpPr>
        <p:spPr/>
        <p:txBody>
          <a:bodyPr/>
          <a:lstStyle/>
          <a:p>
            <a:r>
              <a:rPr lang="en-US" dirty="0" smtClean="0"/>
              <a:t>T2 weighted image:</a:t>
            </a:r>
          </a:p>
          <a:p>
            <a:pPr lvl="1">
              <a:buFont typeface="Arial" panose="020B0604020202020204" pitchFamily="34" charset="0"/>
              <a:buChar char="•"/>
            </a:pPr>
            <a:r>
              <a:rPr lang="en-US" sz="2200" dirty="0" smtClean="0"/>
              <a:t>RF </a:t>
            </a:r>
            <a:r>
              <a:rPr lang="en-US" sz="2200" dirty="0"/>
              <a:t>pulse </a:t>
            </a:r>
            <a:r>
              <a:rPr lang="en-US" sz="2200" dirty="0" smtClean="0"/>
              <a:t>enables synchronized precession of protons and shift to the transverse plane</a:t>
            </a:r>
          </a:p>
          <a:p>
            <a:pPr lvl="1">
              <a:buFont typeface="Arial" panose="020B0604020202020204" pitchFamily="34" charset="0"/>
              <a:buChar char="•"/>
            </a:pPr>
            <a:r>
              <a:rPr lang="en-US" sz="2200" dirty="0" smtClean="0"/>
              <a:t>As time passes, transverse magnetization decays and there is spin-spin relaxation </a:t>
            </a:r>
            <a:endParaRPr lang="en-US" sz="2200" dirty="0"/>
          </a:p>
        </p:txBody>
      </p:sp>
    </p:spTree>
    <p:extLst>
      <p:ext uri="{BB962C8B-B14F-4D97-AF65-F5344CB8AC3E}">
        <p14:creationId xmlns:p14="http://schemas.microsoft.com/office/powerpoint/2010/main" val="30312262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smtClean="0"/>
              <a:t>Contrast</a:t>
            </a:r>
            <a:endParaRPr lang="en-US" dirty="0"/>
          </a:p>
        </p:txBody>
      </p:sp>
      <p:sp>
        <p:nvSpPr>
          <p:cNvPr id="3" name="Content Placeholder 2"/>
          <p:cNvSpPr>
            <a:spLocks noGrp="1"/>
          </p:cNvSpPr>
          <p:nvPr>
            <p:ph idx="1"/>
          </p:nvPr>
        </p:nvSpPr>
        <p:spPr/>
        <p:txBody>
          <a:bodyPr/>
          <a:lstStyle/>
          <a:p>
            <a:endParaRPr lang="en-US" dirty="0"/>
          </a:p>
        </p:txBody>
      </p:sp>
      <p:grpSp>
        <p:nvGrpSpPr>
          <p:cNvPr id="6" name="Group 5"/>
          <p:cNvGrpSpPr/>
          <p:nvPr/>
        </p:nvGrpSpPr>
        <p:grpSpPr>
          <a:xfrm>
            <a:off x="-1630355" y="1425397"/>
            <a:ext cx="10599277" cy="4111466"/>
            <a:chOff x="-1630355" y="2014697"/>
            <a:chExt cx="10599277" cy="4111466"/>
          </a:xfrm>
        </p:grpSpPr>
        <p:pic>
          <p:nvPicPr>
            <p:cNvPr id="4" name="Content Placeholder 3"/>
            <p:cNvPicPr>
              <a:picLocks noChangeAspect="1"/>
            </p:cNvPicPr>
            <p:nvPr/>
          </p:nvPicPr>
          <p:blipFill rotWithShape="1">
            <a:blip r:embed="rId3"/>
            <a:srcRect l="-35945" t="9158" r="-35945"/>
            <a:stretch/>
          </p:blipFill>
          <p:spPr>
            <a:xfrm>
              <a:off x="-1630355" y="2014697"/>
              <a:ext cx="8229600" cy="4111466"/>
            </a:xfrm>
            <a:prstGeom prst="rect">
              <a:avLst/>
            </a:prstGeom>
          </p:spPr>
        </p:pic>
        <p:pic>
          <p:nvPicPr>
            <p:cNvPr id="5" name="Picture 4"/>
            <p:cNvPicPr>
              <a:picLocks noChangeAspect="1"/>
            </p:cNvPicPr>
            <p:nvPr/>
          </p:nvPicPr>
          <p:blipFill rotWithShape="1">
            <a:blip r:embed="rId4"/>
            <a:srcRect t="5340"/>
            <a:stretch/>
          </p:blipFill>
          <p:spPr>
            <a:xfrm>
              <a:off x="4904922" y="2014697"/>
              <a:ext cx="4064000" cy="4111466"/>
            </a:xfrm>
            <a:prstGeom prst="rect">
              <a:avLst/>
            </a:prstGeom>
          </p:spPr>
        </p:pic>
      </p:grpSp>
      <p:sp>
        <p:nvSpPr>
          <p:cNvPr id="7" name="TextBox 6"/>
          <p:cNvSpPr txBox="1"/>
          <p:nvPr/>
        </p:nvSpPr>
        <p:spPr>
          <a:xfrm>
            <a:off x="2274327" y="4594159"/>
            <a:ext cx="4881049" cy="461665"/>
          </a:xfrm>
          <a:prstGeom prst="rect">
            <a:avLst/>
          </a:prstGeom>
          <a:noFill/>
        </p:spPr>
        <p:txBody>
          <a:bodyPr wrap="square" rtlCol="0">
            <a:spAutoFit/>
          </a:bodyPr>
          <a:lstStyle/>
          <a:p>
            <a:r>
              <a:rPr lang="en-US" sz="2400" dirty="0" smtClean="0">
                <a:solidFill>
                  <a:schemeClr val="bg1"/>
                </a:solidFill>
              </a:rPr>
              <a:t>T1 W MR cholangiography (MRC)</a:t>
            </a:r>
            <a:endParaRPr lang="en-US" sz="2400" dirty="0">
              <a:solidFill>
                <a:schemeClr val="bg1"/>
              </a:solidFill>
            </a:endParaRPr>
          </a:p>
        </p:txBody>
      </p:sp>
    </p:spTree>
    <p:extLst>
      <p:ext uri="{BB962C8B-B14F-4D97-AF65-F5344CB8AC3E}">
        <p14:creationId xmlns:p14="http://schemas.microsoft.com/office/powerpoint/2010/main" val="14598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dirty="0" smtClean="0"/>
              <a:t>Contrast</a:t>
            </a:r>
            <a:endParaRPr lang="en-US" dirty="0"/>
          </a:p>
        </p:txBody>
      </p:sp>
      <p:pic>
        <p:nvPicPr>
          <p:cNvPr id="4" name="Content Placeholder 3"/>
          <p:cNvPicPr>
            <a:picLocks noGrp="1" noChangeAspect="1"/>
          </p:cNvPicPr>
          <p:nvPr>
            <p:ph idx="1"/>
          </p:nvPr>
        </p:nvPicPr>
        <p:blipFill>
          <a:blip r:embed="rId3"/>
          <a:srcRect l="-31278" r="-31278"/>
          <a:stretch>
            <a:fillRect/>
          </a:stretch>
        </p:blipFill>
        <p:spPr>
          <a:xfrm>
            <a:off x="-912377" y="1284795"/>
            <a:ext cx="6794654" cy="3736798"/>
          </a:xfrm>
        </p:spPr>
      </p:pic>
      <p:pic>
        <p:nvPicPr>
          <p:cNvPr id="5" name="Picture 4"/>
          <p:cNvPicPr>
            <a:picLocks noChangeAspect="1"/>
          </p:cNvPicPr>
          <p:nvPr/>
        </p:nvPicPr>
        <p:blipFill>
          <a:blip r:embed="rId4"/>
          <a:stretch>
            <a:fillRect/>
          </a:stretch>
        </p:blipFill>
        <p:spPr>
          <a:xfrm>
            <a:off x="4625969" y="1284795"/>
            <a:ext cx="4217605" cy="3736798"/>
          </a:xfrm>
          <a:prstGeom prst="rect">
            <a:avLst/>
          </a:prstGeom>
        </p:spPr>
      </p:pic>
      <p:sp>
        <p:nvSpPr>
          <p:cNvPr id="6" name="TextBox 5"/>
          <p:cNvSpPr txBox="1"/>
          <p:nvPr/>
        </p:nvSpPr>
        <p:spPr>
          <a:xfrm>
            <a:off x="438223" y="4652261"/>
            <a:ext cx="1185334" cy="369332"/>
          </a:xfrm>
          <a:prstGeom prst="rect">
            <a:avLst/>
          </a:prstGeom>
          <a:noFill/>
        </p:spPr>
        <p:txBody>
          <a:bodyPr wrap="square" rtlCol="0">
            <a:spAutoFit/>
          </a:bodyPr>
          <a:lstStyle/>
          <a:p>
            <a:r>
              <a:rPr lang="en-US" dirty="0" smtClean="0">
                <a:solidFill>
                  <a:schemeClr val="bg1"/>
                </a:solidFill>
              </a:rPr>
              <a:t>T2w</a:t>
            </a:r>
            <a:endParaRPr lang="en-US" dirty="0">
              <a:solidFill>
                <a:schemeClr val="bg1"/>
              </a:solidFill>
            </a:endParaRPr>
          </a:p>
        </p:txBody>
      </p:sp>
      <p:sp>
        <p:nvSpPr>
          <p:cNvPr id="7" name="TextBox 6"/>
          <p:cNvSpPr txBox="1"/>
          <p:nvPr/>
        </p:nvSpPr>
        <p:spPr>
          <a:xfrm>
            <a:off x="4625969" y="4652261"/>
            <a:ext cx="2695006" cy="369332"/>
          </a:xfrm>
          <a:prstGeom prst="rect">
            <a:avLst/>
          </a:prstGeom>
          <a:noFill/>
        </p:spPr>
        <p:txBody>
          <a:bodyPr wrap="square" rtlCol="0">
            <a:spAutoFit/>
          </a:bodyPr>
          <a:lstStyle/>
          <a:p>
            <a:r>
              <a:rPr lang="en-US" dirty="0" smtClean="0">
                <a:solidFill>
                  <a:schemeClr val="bg1"/>
                </a:solidFill>
              </a:rPr>
              <a:t>T1w biliary phase</a:t>
            </a:r>
            <a:endParaRPr lang="en-US" dirty="0">
              <a:solidFill>
                <a:schemeClr val="bg1"/>
              </a:solidFill>
            </a:endParaRPr>
          </a:p>
        </p:txBody>
      </p:sp>
      <p:sp>
        <p:nvSpPr>
          <p:cNvPr id="8" name="TextBox 7"/>
          <p:cNvSpPr txBox="1"/>
          <p:nvPr/>
        </p:nvSpPr>
        <p:spPr>
          <a:xfrm>
            <a:off x="298817" y="6556940"/>
            <a:ext cx="8387983" cy="215444"/>
          </a:xfrm>
          <a:prstGeom prst="rect">
            <a:avLst/>
          </a:prstGeom>
          <a:noFill/>
        </p:spPr>
        <p:txBody>
          <a:bodyPr wrap="square" rtlCol="0">
            <a:spAutoFit/>
          </a:bodyPr>
          <a:lstStyle/>
          <a:p>
            <a:r>
              <a:rPr lang="en-US" sz="800" dirty="0"/>
              <a:t>Nam Kyung </a:t>
            </a:r>
            <a:r>
              <a:rPr lang="en-US" sz="800" dirty="0" smtClean="0"/>
              <a:t>Lee, et al. Biliary </a:t>
            </a:r>
            <a:r>
              <a:rPr lang="en-US" sz="800" dirty="0"/>
              <a:t>MR Imaging with </a:t>
            </a:r>
            <a:r>
              <a:rPr lang="en-US" sz="800" dirty="0" err="1"/>
              <a:t>Gd</a:t>
            </a:r>
            <a:r>
              <a:rPr lang="en-US" sz="800" dirty="0"/>
              <a:t>-EOB-DTPA and Its Clinical </a:t>
            </a:r>
            <a:r>
              <a:rPr lang="en-US" sz="800" dirty="0" smtClean="0"/>
              <a:t>Applications. </a:t>
            </a:r>
            <a:r>
              <a:rPr lang="en-US" sz="800" dirty="0" err="1" smtClean="0"/>
              <a:t>Radiographics</a:t>
            </a:r>
            <a:r>
              <a:rPr lang="en-US" sz="800" dirty="0" smtClean="0"/>
              <a:t> 2009.</a:t>
            </a:r>
            <a:endParaRPr lang="en-US" sz="800" dirty="0"/>
          </a:p>
        </p:txBody>
      </p:sp>
    </p:spTree>
    <p:extLst>
      <p:ext uri="{BB962C8B-B14F-4D97-AF65-F5344CB8AC3E}">
        <p14:creationId xmlns:p14="http://schemas.microsoft.com/office/powerpoint/2010/main" val="15381587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lstStyle/>
          <a:p>
            <a:r>
              <a:rPr lang="en-US" dirty="0" smtClean="0"/>
              <a:t>Contrast</a:t>
            </a:r>
            <a:endParaRPr lang="en-US" dirty="0"/>
          </a:p>
        </p:txBody>
      </p:sp>
      <p:pic>
        <p:nvPicPr>
          <p:cNvPr id="4" name="Content Placeholder 3"/>
          <p:cNvPicPr>
            <a:picLocks noGrp="1" noChangeAspect="1"/>
          </p:cNvPicPr>
          <p:nvPr>
            <p:ph idx="1"/>
          </p:nvPr>
        </p:nvPicPr>
        <p:blipFill rotWithShape="1">
          <a:blip r:embed="rId3"/>
          <a:srcRect l="359" r="788"/>
          <a:stretch/>
        </p:blipFill>
        <p:spPr>
          <a:xfrm>
            <a:off x="699940" y="1417638"/>
            <a:ext cx="2737710" cy="2459276"/>
          </a:xfrm>
        </p:spPr>
      </p:pic>
      <p:grpSp>
        <p:nvGrpSpPr>
          <p:cNvPr id="12" name="Group 11"/>
          <p:cNvGrpSpPr/>
          <p:nvPr/>
        </p:nvGrpSpPr>
        <p:grpSpPr>
          <a:xfrm>
            <a:off x="699940" y="1417638"/>
            <a:ext cx="5674818" cy="2471752"/>
            <a:chOff x="699940" y="1417638"/>
            <a:chExt cx="5674818" cy="2471752"/>
          </a:xfrm>
        </p:grpSpPr>
        <p:pic>
          <p:nvPicPr>
            <p:cNvPr id="5" name="Picture 4"/>
            <p:cNvPicPr>
              <a:picLocks noChangeAspect="1"/>
            </p:cNvPicPr>
            <p:nvPr/>
          </p:nvPicPr>
          <p:blipFill>
            <a:blip r:embed="rId4"/>
            <a:stretch>
              <a:fillRect/>
            </a:stretch>
          </p:blipFill>
          <p:spPr>
            <a:xfrm>
              <a:off x="3567365" y="1417638"/>
              <a:ext cx="2807393" cy="2459276"/>
            </a:xfrm>
            <a:prstGeom prst="rect">
              <a:avLst/>
            </a:prstGeom>
          </p:spPr>
        </p:pic>
        <p:sp>
          <p:nvSpPr>
            <p:cNvPr id="8" name="TextBox 7"/>
            <p:cNvSpPr txBox="1"/>
            <p:nvPr/>
          </p:nvSpPr>
          <p:spPr>
            <a:xfrm>
              <a:off x="699940" y="3520058"/>
              <a:ext cx="1185334" cy="369332"/>
            </a:xfrm>
            <a:prstGeom prst="rect">
              <a:avLst/>
            </a:prstGeom>
            <a:noFill/>
          </p:spPr>
          <p:txBody>
            <a:bodyPr wrap="square" rtlCol="0">
              <a:spAutoFit/>
            </a:bodyPr>
            <a:lstStyle/>
            <a:p>
              <a:r>
                <a:rPr lang="en-US" dirty="0" smtClean="0">
                  <a:solidFill>
                    <a:schemeClr val="bg1"/>
                  </a:solidFill>
                </a:rPr>
                <a:t>T2w</a:t>
              </a:r>
              <a:endParaRPr lang="en-US" dirty="0">
                <a:solidFill>
                  <a:schemeClr val="bg1"/>
                </a:solidFill>
              </a:endParaRPr>
            </a:p>
          </p:txBody>
        </p:sp>
        <p:sp>
          <p:nvSpPr>
            <p:cNvPr id="9" name="TextBox 8"/>
            <p:cNvSpPr txBox="1"/>
            <p:nvPr/>
          </p:nvSpPr>
          <p:spPr>
            <a:xfrm>
              <a:off x="3567365" y="3500076"/>
              <a:ext cx="2695006" cy="369332"/>
            </a:xfrm>
            <a:prstGeom prst="rect">
              <a:avLst/>
            </a:prstGeom>
            <a:noFill/>
          </p:spPr>
          <p:txBody>
            <a:bodyPr wrap="square" rtlCol="0">
              <a:spAutoFit/>
            </a:bodyPr>
            <a:lstStyle/>
            <a:p>
              <a:r>
                <a:rPr lang="en-US" dirty="0" smtClean="0">
                  <a:solidFill>
                    <a:schemeClr val="bg1"/>
                  </a:solidFill>
                </a:rPr>
                <a:t>T1w biliary phase</a:t>
              </a:r>
              <a:endParaRPr lang="en-US" dirty="0">
                <a:solidFill>
                  <a:schemeClr val="bg1"/>
                </a:solidFill>
              </a:endParaRPr>
            </a:p>
          </p:txBody>
        </p:sp>
      </p:grpSp>
      <p:grpSp>
        <p:nvGrpSpPr>
          <p:cNvPr id="13" name="Group 12"/>
          <p:cNvGrpSpPr/>
          <p:nvPr/>
        </p:nvGrpSpPr>
        <p:grpSpPr>
          <a:xfrm>
            <a:off x="3557867" y="3885906"/>
            <a:ext cx="5608711" cy="2752982"/>
            <a:chOff x="3068167" y="4110006"/>
            <a:chExt cx="5608711" cy="2752982"/>
          </a:xfrm>
        </p:grpSpPr>
        <p:pic>
          <p:nvPicPr>
            <p:cNvPr id="6" name="Picture 5"/>
            <p:cNvPicPr>
              <a:picLocks noChangeAspect="1"/>
            </p:cNvPicPr>
            <p:nvPr/>
          </p:nvPicPr>
          <p:blipFill>
            <a:blip r:embed="rId5"/>
            <a:stretch>
              <a:fillRect/>
            </a:stretch>
          </p:blipFill>
          <p:spPr>
            <a:xfrm>
              <a:off x="3068167" y="4110006"/>
              <a:ext cx="2752982" cy="2752982"/>
            </a:xfrm>
            <a:prstGeom prst="rect">
              <a:avLst/>
            </a:prstGeom>
          </p:spPr>
        </p:pic>
        <p:pic>
          <p:nvPicPr>
            <p:cNvPr id="7" name="Picture 6"/>
            <p:cNvPicPr>
              <a:picLocks noChangeAspect="1"/>
            </p:cNvPicPr>
            <p:nvPr/>
          </p:nvPicPr>
          <p:blipFill>
            <a:blip r:embed="rId6"/>
            <a:stretch>
              <a:fillRect/>
            </a:stretch>
          </p:blipFill>
          <p:spPr>
            <a:xfrm>
              <a:off x="5915344" y="4110006"/>
              <a:ext cx="2761534" cy="2750488"/>
            </a:xfrm>
            <a:prstGeom prst="rect">
              <a:avLst/>
            </a:prstGeom>
          </p:spPr>
        </p:pic>
        <p:sp>
          <p:nvSpPr>
            <p:cNvPr id="10" name="TextBox 9"/>
            <p:cNvSpPr txBox="1"/>
            <p:nvPr/>
          </p:nvSpPr>
          <p:spPr>
            <a:xfrm>
              <a:off x="3068167" y="6488668"/>
              <a:ext cx="1185334" cy="369332"/>
            </a:xfrm>
            <a:prstGeom prst="rect">
              <a:avLst/>
            </a:prstGeom>
            <a:noFill/>
          </p:spPr>
          <p:txBody>
            <a:bodyPr wrap="square" rtlCol="0">
              <a:spAutoFit/>
            </a:bodyPr>
            <a:lstStyle/>
            <a:p>
              <a:r>
                <a:rPr lang="en-US" dirty="0" smtClean="0">
                  <a:solidFill>
                    <a:schemeClr val="bg1"/>
                  </a:solidFill>
                </a:rPr>
                <a:t>T2w</a:t>
              </a:r>
              <a:endParaRPr lang="en-US" dirty="0">
                <a:solidFill>
                  <a:schemeClr val="bg1"/>
                </a:solidFill>
              </a:endParaRPr>
            </a:p>
          </p:txBody>
        </p:sp>
        <p:sp>
          <p:nvSpPr>
            <p:cNvPr id="11" name="TextBox 10"/>
            <p:cNvSpPr txBox="1"/>
            <p:nvPr/>
          </p:nvSpPr>
          <p:spPr>
            <a:xfrm>
              <a:off x="5915344" y="6486618"/>
              <a:ext cx="2695006" cy="369332"/>
            </a:xfrm>
            <a:prstGeom prst="rect">
              <a:avLst/>
            </a:prstGeom>
            <a:noFill/>
          </p:spPr>
          <p:txBody>
            <a:bodyPr wrap="square" rtlCol="0">
              <a:spAutoFit/>
            </a:bodyPr>
            <a:lstStyle/>
            <a:p>
              <a:r>
                <a:rPr lang="en-US" dirty="0" smtClean="0">
                  <a:solidFill>
                    <a:schemeClr val="bg1"/>
                  </a:solidFill>
                </a:rPr>
                <a:t>T1w biliary phase</a:t>
              </a:r>
              <a:endParaRPr lang="en-US" dirty="0">
                <a:solidFill>
                  <a:schemeClr val="bg1"/>
                </a:solidFill>
              </a:endParaRPr>
            </a:p>
          </p:txBody>
        </p:sp>
      </p:grpSp>
      <p:sp>
        <p:nvSpPr>
          <p:cNvPr id="14" name="TextBox 13"/>
          <p:cNvSpPr txBox="1"/>
          <p:nvPr/>
        </p:nvSpPr>
        <p:spPr>
          <a:xfrm>
            <a:off x="59509" y="6556940"/>
            <a:ext cx="8387983" cy="215444"/>
          </a:xfrm>
          <a:prstGeom prst="rect">
            <a:avLst/>
          </a:prstGeom>
          <a:noFill/>
        </p:spPr>
        <p:txBody>
          <a:bodyPr wrap="square" rtlCol="0">
            <a:spAutoFit/>
          </a:bodyPr>
          <a:lstStyle/>
          <a:p>
            <a:r>
              <a:rPr lang="en-US" sz="800" dirty="0"/>
              <a:t>Nam Kyung </a:t>
            </a:r>
            <a:r>
              <a:rPr lang="en-US" sz="800" dirty="0" smtClean="0"/>
              <a:t>Lee, et al. Biliary </a:t>
            </a:r>
            <a:r>
              <a:rPr lang="en-US" sz="800" dirty="0"/>
              <a:t>MR Imaging with </a:t>
            </a:r>
            <a:r>
              <a:rPr lang="en-US" sz="800" dirty="0" err="1"/>
              <a:t>Gd</a:t>
            </a:r>
            <a:r>
              <a:rPr lang="en-US" sz="800" dirty="0"/>
              <a:t>-EOB-DTPA and Its Clinical </a:t>
            </a:r>
            <a:r>
              <a:rPr lang="en-US" sz="800" dirty="0" smtClean="0"/>
              <a:t>Applications. </a:t>
            </a:r>
            <a:r>
              <a:rPr lang="en-US" sz="800" dirty="0" err="1" smtClean="0"/>
              <a:t>Radiographics</a:t>
            </a:r>
            <a:r>
              <a:rPr lang="en-US" sz="800" dirty="0" smtClean="0"/>
              <a:t> 2009.</a:t>
            </a:r>
            <a:endParaRPr lang="en-US" sz="800" dirty="0"/>
          </a:p>
        </p:txBody>
      </p:sp>
    </p:spTree>
    <p:extLst>
      <p:ext uri="{BB962C8B-B14F-4D97-AF65-F5344CB8AC3E}">
        <p14:creationId xmlns:p14="http://schemas.microsoft.com/office/powerpoint/2010/main" val="305635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
                                        <p:tgtEl>
                                          <p:spTgt spid="13"/>
                                        </p:tgtEl>
                                      </p:cBhvr>
                                    </p:animEffect>
                                    <p:anim calcmode="lin" valueType="num">
                                      <p:cBhvr>
                                        <p:cTn id="8" dur="400" fill="hold"/>
                                        <p:tgtEl>
                                          <p:spTgt spid="13"/>
                                        </p:tgtEl>
                                        <p:attrNameLst>
                                          <p:attrName>ppt_x</p:attrName>
                                        </p:attrNameLst>
                                      </p:cBhvr>
                                      <p:tavLst>
                                        <p:tav tm="0">
                                          <p:val>
                                            <p:strVal val="#ppt_x"/>
                                          </p:val>
                                        </p:tav>
                                        <p:tav tm="100000">
                                          <p:val>
                                            <p:strVal val="#ppt_x"/>
                                          </p:val>
                                        </p:tav>
                                      </p:tavLst>
                                    </p:anim>
                                    <p:anim calcmode="lin" valueType="num">
                                      <p:cBhvr>
                                        <p:cTn id="9" dur="400" fill="hold"/>
                                        <p:tgtEl>
                                          <p:spTgt spid="1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lstStyle/>
          <a:p>
            <a:r>
              <a:rPr lang="en-US" dirty="0" smtClean="0"/>
              <a:t>Contrast</a:t>
            </a:r>
            <a:endParaRPr lang="en-US" dirty="0"/>
          </a:p>
        </p:txBody>
      </p:sp>
      <p:pic>
        <p:nvPicPr>
          <p:cNvPr id="4" name="Content Placeholder 3"/>
          <p:cNvPicPr>
            <a:picLocks noGrp="1" noChangeAspect="1"/>
          </p:cNvPicPr>
          <p:nvPr>
            <p:ph idx="1"/>
          </p:nvPr>
        </p:nvPicPr>
        <p:blipFill rotWithShape="1">
          <a:blip r:embed="rId3"/>
          <a:srcRect l="-19501" r="-19501" b="54298"/>
          <a:stretch/>
        </p:blipFill>
        <p:spPr>
          <a:xfrm>
            <a:off x="457200" y="1600200"/>
            <a:ext cx="8229600" cy="2068467"/>
          </a:xfrm>
        </p:spPr>
      </p:pic>
      <p:grpSp>
        <p:nvGrpSpPr>
          <p:cNvPr id="13" name="Group 12"/>
          <p:cNvGrpSpPr/>
          <p:nvPr/>
        </p:nvGrpSpPr>
        <p:grpSpPr>
          <a:xfrm>
            <a:off x="1623557" y="2805451"/>
            <a:ext cx="5622749" cy="2830352"/>
            <a:chOff x="1623557" y="2805451"/>
            <a:chExt cx="5622749" cy="2830352"/>
          </a:xfrm>
        </p:grpSpPr>
        <p:pic>
          <p:nvPicPr>
            <p:cNvPr id="5" name="Picture 4"/>
            <p:cNvPicPr>
              <a:picLocks noChangeAspect="1"/>
            </p:cNvPicPr>
            <p:nvPr/>
          </p:nvPicPr>
          <p:blipFill rotWithShape="1">
            <a:blip r:embed="rId4"/>
            <a:srcRect l="49713" t="51949" b="4664"/>
            <a:stretch/>
          </p:blipFill>
          <p:spPr>
            <a:xfrm>
              <a:off x="3145875" y="3668667"/>
              <a:ext cx="2982445" cy="1967136"/>
            </a:xfrm>
            <a:prstGeom prst="rect">
              <a:avLst/>
            </a:prstGeom>
          </p:spPr>
        </p:pic>
        <p:sp>
          <p:nvSpPr>
            <p:cNvPr id="6" name="5-Point Star 5"/>
            <p:cNvSpPr/>
            <p:nvPr/>
          </p:nvSpPr>
          <p:spPr>
            <a:xfrm>
              <a:off x="2091717" y="2805451"/>
              <a:ext cx="124507" cy="116202"/>
            </a:xfrm>
            <a:prstGeom prst="star5">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5-Point Star 6"/>
            <p:cNvSpPr/>
            <p:nvPr/>
          </p:nvSpPr>
          <p:spPr>
            <a:xfrm>
              <a:off x="3904210" y="4841985"/>
              <a:ext cx="124507" cy="116202"/>
            </a:xfrm>
            <a:prstGeom prst="star5">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5-Point Star 7"/>
            <p:cNvSpPr/>
            <p:nvPr/>
          </p:nvSpPr>
          <p:spPr>
            <a:xfrm>
              <a:off x="5143967" y="2805451"/>
              <a:ext cx="124507" cy="116202"/>
            </a:xfrm>
            <a:prstGeom prst="star5">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rot="12456400">
              <a:off x="4390946" y="4482082"/>
              <a:ext cx="273915" cy="83001"/>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623557" y="3299335"/>
              <a:ext cx="1185334" cy="369332"/>
            </a:xfrm>
            <a:prstGeom prst="rect">
              <a:avLst/>
            </a:prstGeom>
            <a:noFill/>
          </p:spPr>
          <p:txBody>
            <a:bodyPr wrap="square" rtlCol="0">
              <a:spAutoFit/>
            </a:bodyPr>
            <a:lstStyle/>
            <a:p>
              <a:r>
                <a:rPr lang="en-US" dirty="0" smtClean="0">
                  <a:solidFill>
                    <a:schemeClr val="bg1"/>
                  </a:solidFill>
                </a:rPr>
                <a:t>T2w</a:t>
              </a:r>
              <a:endParaRPr lang="en-US" dirty="0">
                <a:solidFill>
                  <a:schemeClr val="bg1"/>
                </a:solidFill>
              </a:endParaRPr>
            </a:p>
          </p:txBody>
        </p:sp>
        <p:sp>
          <p:nvSpPr>
            <p:cNvPr id="11" name="TextBox 10"/>
            <p:cNvSpPr txBox="1"/>
            <p:nvPr/>
          </p:nvSpPr>
          <p:spPr>
            <a:xfrm>
              <a:off x="4551300" y="3299335"/>
              <a:ext cx="2695006" cy="369332"/>
            </a:xfrm>
            <a:prstGeom prst="rect">
              <a:avLst/>
            </a:prstGeom>
            <a:noFill/>
          </p:spPr>
          <p:txBody>
            <a:bodyPr wrap="square" rtlCol="0">
              <a:spAutoFit/>
            </a:bodyPr>
            <a:lstStyle/>
            <a:p>
              <a:r>
                <a:rPr lang="en-US" dirty="0" smtClean="0">
                  <a:solidFill>
                    <a:schemeClr val="bg1"/>
                  </a:solidFill>
                </a:rPr>
                <a:t>T1w </a:t>
              </a:r>
              <a:r>
                <a:rPr lang="en-US" dirty="0" err="1" smtClean="0">
                  <a:solidFill>
                    <a:schemeClr val="bg1"/>
                  </a:solidFill>
                </a:rPr>
                <a:t>hepatobiliary</a:t>
              </a:r>
              <a:r>
                <a:rPr lang="en-US" dirty="0" smtClean="0">
                  <a:solidFill>
                    <a:schemeClr val="bg1"/>
                  </a:solidFill>
                </a:rPr>
                <a:t> phase</a:t>
              </a:r>
              <a:endParaRPr lang="en-US" dirty="0">
                <a:solidFill>
                  <a:schemeClr val="bg1"/>
                </a:solidFill>
              </a:endParaRPr>
            </a:p>
          </p:txBody>
        </p:sp>
        <p:sp>
          <p:nvSpPr>
            <p:cNvPr id="12" name="TextBox 11"/>
            <p:cNvSpPr txBox="1"/>
            <p:nvPr/>
          </p:nvSpPr>
          <p:spPr>
            <a:xfrm>
              <a:off x="3145875" y="5266471"/>
              <a:ext cx="2695006" cy="369332"/>
            </a:xfrm>
            <a:prstGeom prst="rect">
              <a:avLst/>
            </a:prstGeom>
            <a:noFill/>
          </p:spPr>
          <p:txBody>
            <a:bodyPr wrap="square" rtlCol="0">
              <a:spAutoFit/>
            </a:bodyPr>
            <a:lstStyle/>
            <a:p>
              <a:r>
                <a:rPr lang="en-US" dirty="0" smtClean="0">
                  <a:solidFill>
                    <a:schemeClr val="bg1"/>
                  </a:solidFill>
                </a:rPr>
                <a:t>T1w biliary phase</a:t>
              </a:r>
              <a:endParaRPr lang="en-US" dirty="0">
                <a:solidFill>
                  <a:schemeClr val="bg1"/>
                </a:solidFill>
              </a:endParaRPr>
            </a:p>
          </p:txBody>
        </p:sp>
      </p:grpSp>
      <p:sp>
        <p:nvSpPr>
          <p:cNvPr id="14" name="TextBox 13"/>
          <p:cNvSpPr txBox="1"/>
          <p:nvPr/>
        </p:nvSpPr>
        <p:spPr>
          <a:xfrm>
            <a:off x="298817" y="6556940"/>
            <a:ext cx="8387983" cy="215444"/>
          </a:xfrm>
          <a:prstGeom prst="rect">
            <a:avLst/>
          </a:prstGeom>
          <a:noFill/>
        </p:spPr>
        <p:txBody>
          <a:bodyPr wrap="square" rtlCol="0">
            <a:spAutoFit/>
          </a:bodyPr>
          <a:lstStyle/>
          <a:p>
            <a:r>
              <a:rPr lang="en-US" sz="800" dirty="0"/>
              <a:t>Shi-Ting </a:t>
            </a:r>
            <a:r>
              <a:rPr lang="en-US" sz="800" dirty="0" err="1" smtClean="0"/>
              <a:t>Feng</a:t>
            </a:r>
            <a:r>
              <a:rPr lang="en-US" sz="800" dirty="0" smtClean="0"/>
              <a:t>, et al. </a:t>
            </a:r>
            <a:r>
              <a:rPr lang="en-US" sz="800" dirty="0" err="1" smtClean="0"/>
              <a:t>Cholangiocarcinoma</a:t>
            </a:r>
            <a:r>
              <a:rPr lang="en-US" sz="800" dirty="0"/>
              <a:t>: spectrum of appearances on </a:t>
            </a:r>
            <a:r>
              <a:rPr lang="en-US" sz="800" dirty="0" err="1"/>
              <a:t>Gd</a:t>
            </a:r>
            <a:r>
              <a:rPr lang="en-US" sz="800" dirty="0"/>
              <a:t>-EOB-DTPA-enhanced MR imaging and the effect of biliary function on signal </a:t>
            </a:r>
            <a:r>
              <a:rPr lang="en-US" sz="800" dirty="0" smtClean="0"/>
              <a:t>intensity. BMC Cancer 2015</a:t>
            </a:r>
            <a:endParaRPr lang="en-US" sz="800" dirty="0"/>
          </a:p>
        </p:txBody>
      </p:sp>
    </p:spTree>
    <p:extLst>
      <p:ext uri="{BB962C8B-B14F-4D97-AF65-F5344CB8AC3E}">
        <p14:creationId xmlns:p14="http://schemas.microsoft.com/office/powerpoint/2010/main" val="33114458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p:txBody>
          <a:bodyPr/>
          <a:lstStyle/>
          <a:p>
            <a:r>
              <a:rPr lang="en-US" dirty="0" smtClean="0"/>
              <a:t>Contrast</a:t>
            </a:r>
            <a:endParaRPr lang="en-US" dirty="0"/>
          </a:p>
        </p:txBody>
      </p:sp>
      <p:pic>
        <p:nvPicPr>
          <p:cNvPr id="4" name="Content Placeholder 3"/>
          <p:cNvPicPr>
            <a:picLocks noGrp="1" noChangeAspect="1"/>
          </p:cNvPicPr>
          <p:nvPr>
            <p:ph idx="1"/>
          </p:nvPr>
        </p:nvPicPr>
        <p:blipFill rotWithShape="1">
          <a:blip r:embed="rId3"/>
          <a:srcRect l="-56719" r="-56719" b="69886"/>
          <a:stretch/>
        </p:blipFill>
        <p:spPr>
          <a:xfrm>
            <a:off x="-1672612" y="1653485"/>
            <a:ext cx="12509946" cy="2071848"/>
          </a:xfrm>
        </p:spPr>
      </p:pic>
      <p:grpSp>
        <p:nvGrpSpPr>
          <p:cNvPr id="16" name="Group 15"/>
          <p:cNvGrpSpPr/>
          <p:nvPr/>
        </p:nvGrpSpPr>
        <p:grpSpPr>
          <a:xfrm>
            <a:off x="1638300" y="3980614"/>
            <a:ext cx="5842464" cy="2033538"/>
            <a:chOff x="1638300" y="3980614"/>
            <a:chExt cx="5842464" cy="2033538"/>
          </a:xfrm>
        </p:grpSpPr>
        <p:pic>
          <p:nvPicPr>
            <p:cNvPr id="6" name="Picture 5"/>
            <p:cNvPicPr>
              <a:picLocks noChangeAspect="1"/>
            </p:cNvPicPr>
            <p:nvPr/>
          </p:nvPicPr>
          <p:blipFill rotWithShape="1">
            <a:blip r:embed="rId4"/>
            <a:srcRect t="66203" b="4145"/>
            <a:stretch/>
          </p:blipFill>
          <p:spPr>
            <a:xfrm>
              <a:off x="1638300" y="3980614"/>
              <a:ext cx="5842464" cy="2033538"/>
            </a:xfrm>
            <a:prstGeom prst="rect">
              <a:avLst/>
            </a:prstGeom>
          </p:spPr>
        </p:pic>
        <p:sp>
          <p:nvSpPr>
            <p:cNvPr id="8" name="Right Arrow 7"/>
            <p:cNvSpPr/>
            <p:nvPr/>
          </p:nvSpPr>
          <p:spPr>
            <a:xfrm rot="10187856">
              <a:off x="2897732" y="4957793"/>
              <a:ext cx="273915" cy="73833"/>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rot="10187856">
              <a:off x="5847387" y="4900936"/>
              <a:ext cx="273915" cy="73833"/>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778173" y="5639978"/>
              <a:ext cx="2695006" cy="369332"/>
            </a:xfrm>
            <a:prstGeom prst="rect">
              <a:avLst/>
            </a:prstGeom>
            <a:noFill/>
          </p:spPr>
          <p:txBody>
            <a:bodyPr wrap="square" rtlCol="0">
              <a:spAutoFit/>
            </a:bodyPr>
            <a:lstStyle/>
            <a:p>
              <a:r>
                <a:rPr lang="en-US" dirty="0" smtClean="0">
                  <a:solidFill>
                    <a:schemeClr val="bg1"/>
                  </a:solidFill>
                </a:rPr>
                <a:t>T1w biliary phase</a:t>
              </a:r>
              <a:endParaRPr lang="en-US" dirty="0">
                <a:solidFill>
                  <a:schemeClr val="bg1"/>
                </a:solidFill>
              </a:endParaRPr>
            </a:p>
          </p:txBody>
        </p:sp>
        <p:sp>
          <p:nvSpPr>
            <p:cNvPr id="11" name="TextBox 10"/>
            <p:cNvSpPr txBox="1"/>
            <p:nvPr/>
          </p:nvSpPr>
          <p:spPr>
            <a:xfrm>
              <a:off x="1638300" y="5644820"/>
              <a:ext cx="2695006" cy="369332"/>
            </a:xfrm>
            <a:prstGeom prst="rect">
              <a:avLst/>
            </a:prstGeom>
            <a:noFill/>
          </p:spPr>
          <p:txBody>
            <a:bodyPr wrap="square" rtlCol="0">
              <a:spAutoFit/>
            </a:bodyPr>
            <a:lstStyle/>
            <a:p>
              <a:r>
                <a:rPr lang="en-US" dirty="0" smtClean="0">
                  <a:solidFill>
                    <a:schemeClr val="bg1"/>
                  </a:solidFill>
                </a:rPr>
                <a:t>T1w </a:t>
              </a:r>
              <a:r>
                <a:rPr lang="en-US" dirty="0" err="1" smtClean="0">
                  <a:solidFill>
                    <a:schemeClr val="bg1"/>
                  </a:solidFill>
                </a:rPr>
                <a:t>hepatobiliary</a:t>
              </a:r>
              <a:r>
                <a:rPr lang="en-US" dirty="0" smtClean="0">
                  <a:solidFill>
                    <a:schemeClr val="bg1"/>
                  </a:solidFill>
                </a:rPr>
                <a:t> phase</a:t>
              </a:r>
              <a:endParaRPr lang="en-US" dirty="0">
                <a:solidFill>
                  <a:schemeClr val="bg1"/>
                </a:solidFill>
              </a:endParaRPr>
            </a:p>
          </p:txBody>
        </p:sp>
      </p:grpSp>
      <p:grpSp>
        <p:nvGrpSpPr>
          <p:cNvPr id="15" name="Group 14"/>
          <p:cNvGrpSpPr/>
          <p:nvPr/>
        </p:nvGrpSpPr>
        <p:grpSpPr>
          <a:xfrm>
            <a:off x="1638300" y="2761803"/>
            <a:ext cx="4402316" cy="967705"/>
            <a:chOff x="1638300" y="2761803"/>
            <a:chExt cx="4402316" cy="967705"/>
          </a:xfrm>
        </p:grpSpPr>
        <p:sp>
          <p:nvSpPr>
            <p:cNvPr id="7" name="Right Arrow 6"/>
            <p:cNvSpPr/>
            <p:nvPr/>
          </p:nvSpPr>
          <p:spPr>
            <a:xfrm rot="10187856">
              <a:off x="5766701" y="2761803"/>
              <a:ext cx="273915" cy="73833"/>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1638300" y="3356051"/>
              <a:ext cx="4204713" cy="373457"/>
              <a:chOff x="1638300" y="3356051"/>
              <a:chExt cx="4204713" cy="373457"/>
            </a:xfrm>
          </p:grpSpPr>
          <p:sp>
            <p:nvSpPr>
              <p:cNvPr id="12" name="TextBox 11"/>
              <p:cNvSpPr txBox="1"/>
              <p:nvPr/>
            </p:nvSpPr>
            <p:spPr>
              <a:xfrm>
                <a:off x="1638300" y="3360176"/>
                <a:ext cx="1185334" cy="369332"/>
              </a:xfrm>
              <a:prstGeom prst="rect">
                <a:avLst/>
              </a:prstGeom>
              <a:noFill/>
            </p:spPr>
            <p:txBody>
              <a:bodyPr wrap="square" rtlCol="0">
                <a:spAutoFit/>
              </a:bodyPr>
              <a:lstStyle/>
              <a:p>
                <a:r>
                  <a:rPr lang="en-US" dirty="0" smtClean="0">
                    <a:solidFill>
                      <a:schemeClr val="bg1"/>
                    </a:solidFill>
                  </a:rPr>
                  <a:t>Ax T2w</a:t>
                </a:r>
                <a:endParaRPr lang="en-US" dirty="0">
                  <a:solidFill>
                    <a:schemeClr val="bg1"/>
                  </a:solidFill>
                </a:endParaRPr>
              </a:p>
            </p:txBody>
          </p:sp>
          <p:sp>
            <p:nvSpPr>
              <p:cNvPr id="13" name="TextBox 12"/>
              <p:cNvSpPr txBox="1"/>
              <p:nvPr/>
            </p:nvSpPr>
            <p:spPr>
              <a:xfrm>
                <a:off x="4657679" y="3356051"/>
                <a:ext cx="1185334" cy="369332"/>
              </a:xfrm>
              <a:prstGeom prst="rect">
                <a:avLst/>
              </a:prstGeom>
              <a:noFill/>
            </p:spPr>
            <p:txBody>
              <a:bodyPr wrap="square" rtlCol="0">
                <a:spAutoFit/>
              </a:bodyPr>
              <a:lstStyle/>
              <a:p>
                <a:r>
                  <a:rPr lang="en-US" dirty="0" err="1" smtClean="0">
                    <a:solidFill>
                      <a:schemeClr val="bg1"/>
                    </a:solidFill>
                  </a:rPr>
                  <a:t>Cor</a:t>
                </a:r>
                <a:r>
                  <a:rPr lang="en-US" dirty="0" smtClean="0">
                    <a:solidFill>
                      <a:schemeClr val="bg1"/>
                    </a:solidFill>
                  </a:rPr>
                  <a:t> T2w</a:t>
                </a:r>
                <a:endParaRPr lang="en-US" dirty="0">
                  <a:solidFill>
                    <a:schemeClr val="bg1"/>
                  </a:solidFill>
                </a:endParaRPr>
              </a:p>
            </p:txBody>
          </p:sp>
        </p:grpSp>
      </p:grpSp>
      <p:sp>
        <p:nvSpPr>
          <p:cNvPr id="17" name="TextBox 16"/>
          <p:cNvSpPr txBox="1"/>
          <p:nvPr/>
        </p:nvSpPr>
        <p:spPr>
          <a:xfrm>
            <a:off x="298817" y="6556940"/>
            <a:ext cx="8387983" cy="215444"/>
          </a:xfrm>
          <a:prstGeom prst="rect">
            <a:avLst/>
          </a:prstGeom>
          <a:noFill/>
        </p:spPr>
        <p:txBody>
          <a:bodyPr wrap="square" rtlCol="0">
            <a:spAutoFit/>
          </a:bodyPr>
          <a:lstStyle/>
          <a:p>
            <a:r>
              <a:rPr lang="en-US" sz="800" dirty="0"/>
              <a:t>Shi-Ting </a:t>
            </a:r>
            <a:r>
              <a:rPr lang="en-US" sz="800" dirty="0" err="1" smtClean="0"/>
              <a:t>Feng</a:t>
            </a:r>
            <a:r>
              <a:rPr lang="en-US" sz="800" dirty="0" smtClean="0"/>
              <a:t>, et al. </a:t>
            </a:r>
            <a:r>
              <a:rPr lang="en-US" sz="800" dirty="0" err="1" smtClean="0"/>
              <a:t>Cholangiocarcinoma</a:t>
            </a:r>
            <a:r>
              <a:rPr lang="en-US" sz="800" dirty="0"/>
              <a:t>: spectrum of appearances on </a:t>
            </a:r>
            <a:r>
              <a:rPr lang="en-US" sz="800" dirty="0" err="1"/>
              <a:t>Gd</a:t>
            </a:r>
            <a:r>
              <a:rPr lang="en-US" sz="800" dirty="0"/>
              <a:t>-EOB-DTPA-enhanced MR imaging and the effect of biliary function on signal </a:t>
            </a:r>
            <a:r>
              <a:rPr lang="en-US" sz="800" dirty="0" smtClean="0"/>
              <a:t>intensity. BMC Cancer 2015</a:t>
            </a:r>
            <a:endParaRPr lang="en-US" sz="800" dirty="0"/>
          </a:p>
        </p:txBody>
      </p:sp>
    </p:spTree>
    <p:extLst>
      <p:ext uri="{BB962C8B-B14F-4D97-AF65-F5344CB8AC3E}">
        <p14:creationId xmlns:p14="http://schemas.microsoft.com/office/powerpoint/2010/main" val="38904565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smtClean="0"/>
              <a:t>Contrast</a:t>
            </a:r>
            <a:endParaRPr lang="en-US" dirty="0"/>
          </a:p>
        </p:txBody>
      </p:sp>
      <p:pic>
        <p:nvPicPr>
          <p:cNvPr id="4" name="Content Placeholder 3"/>
          <p:cNvPicPr>
            <a:picLocks noGrp="1" noChangeAspect="1"/>
          </p:cNvPicPr>
          <p:nvPr>
            <p:ph idx="1"/>
          </p:nvPr>
        </p:nvPicPr>
        <p:blipFill rotWithShape="1">
          <a:blip r:embed="rId3"/>
          <a:srcRect l="581" r="-301"/>
          <a:stretch/>
        </p:blipFill>
        <p:spPr>
          <a:xfrm>
            <a:off x="3715496" y="3599278"/>
            <a:ext cx="4283040" cy="3267169"/>
          </a:xfrm>
        </p:spPr>
      </p:pic>
      <p:pic>
        <p:nvPicPr>
          <p:cNvPr id="5" name="Picture 4"/>
          <p:cNvPicPr>
            <a:picLocks noChangeAspect="1"/>
          </p:cNvPicPr>
          <p:nvPr/>
        </p:nvPicPr>
        <p:blipFill>
          <a:blip r:embed="rId4"/>
          <a:stretch>
            <a:fillRect/>
          </a:stretch>
        </p:blipFill>
        <p:spPr>
          <a:xfrm>
            <a:off x="0" y="1382851"/>
            <a:ext cx="5993522" cy="2216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3572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Preparations</a:t>
            </a:r>
            <a:endParaRPr lang="en-US" dirty="0"/>
          </a:p>
        </p:txBody>
      </p:sp>
      <p:sp>
        <p:nvSpPr>
          <p:cNvPr id="3" name="Content Placeholder 2"/>
          <p:cNvSpPr>
            <a:spLocks noGrp="1"/>
          </p:cNvSpPr>
          <p:nvPr>
            <p:ph idx="1"/>
          </p:nvPr>
        </p:nvSpPr>
        <p:spPr/>
        <p:txBody>
          <a:bodyPr/>
          <a:lstStyle/>
          <a:p>
            <a:r>
              <a:rPr lang="en-US" dirty="0" smtClean="0"/>
              <a:t>4-6 h fast </a:t>
            </a:r>
          </a:p>
          <a:p>
            <a:pPr>
              <a:buFont typeface="Wingdings" charset="2"/>
              <a:buChar char="ü"/>
            </a:pPr>
            <a:r>
              <a:rPr lang="en-US" dirty="0" smtClean="0"/>
              <a:t>Deceases gastric fluid secretion </a:t>
            </a:r>
          </a:p>
          <a:p>
            <a:pPr>
              <a:buFont typeface="Wingdings" charset="2"/>
              <a:buChar char="ü"/>
            </a:pPr>
            <a:r>
              <a:rPr lang="en-US" dirty="0"/>
              <a:t>Minimizes bowel peristalsis</a:t>
            </a:r>
          </a:p>
          <a:p>
            <a:pPr>
              <a:buFont typeface="Wingdings" charset="2"/>
              <a:buChar char="ü"/>
            </a:pPr>
            <a:r>
              <a:rPr lang="en-US" dirty="0" smtClean="0"/>
              <a:t>Dilates the GB</a:t>
            </a:r>
          </a:p>
        </p:txBody>
      </p:sp>
    </p:spTree>
    <p:extLst>
      <p:ext uri="{BB962C8B-B14F-4D97-AF65-F5344CB8AC3E}">
        <p14:creationId xmlns:p14="http://schemas.microsoft.com/office/powerpoint/2010/main" val="16690040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dirty="0" smtClean="0"/>
              <a:t>Preparations</a:t>
            </a:r>
            <a:endParaRPr lang="en-US" dirty="0"/>
          </a:p>
        </p:txBody>
      </p:sp>
      <p:sp>
        <p:nvSpPr>
          <p:cNvPr id="3" name="Content Placeholder 2"/>
          <p:cNvSpPr>
            <a:spLocks noGrp="1"/>
          </p:cNvSpPr>
          <p:nvPr>
            <p:ph idx="1"/>
          </p:nvPr>
        </p:nvSpPr>
        <p:spPr>
          <a:xfrm>
            <a:off x="663950" y="2030866"/>
            <a:ext cx="7662864" cy="3267169"/>
          </a:xfrm>
        </p:spPr>
        <p:txBody>
          <a:bodyPr/>
          <a:lstStyle/>
          <a:p>
            <a:r>
              <a:rPr lang="en-US" dirty="0" smtClean="0"/>
              <a:t>Negative oral contrast-</a:t>
            </a:r>
          </a:p>
          <a:p>
            <a:r>
              <a:rPr lang="en-US" dirty="0" smtClean="0"/>
              <a:t>High signal from bowel can limit assessment</a:t>
            </a:r>
          </a:p>
          <a:p>
            <a:r>
              <a:rPr lang="en-US" dirty="0"/>
              <a:t>F</a:t>
            </a:r>
            <a:r>
              <a:rPr lang="en-US" dirty="0" smtClean="0"/>
              <a:t>luids that have paramagnetic ties</a:t>
            </a:r>
          </a:p>
          <a:p>
            <a:pPr marL="0" indent="0">
              <a:buNone/>
            </a:pPr>
            <a:r>
              <a:rPr lang="en-US" dirty="0" smtClean="0"/>
              <a:t>decrease the T2 relaxation time</a:t>
            </a:r>
            <a:endParaRPr lang="en-US" dirty="0"/>
          </a:p>
        </p:txBody>
      </p:sp>
      <p:sp>
        <p:nvSpPr>
          <p:cNvPr id="6" name="Right Arrow 5"/>
          <p:cNvSpPr/>
          <p:nvPr/>
        </p:nvSpPr>
        <p:spPr>
          <a:xfrm>
            <a:off x="5250869" y="3430777"/>
            <a:ext cx="521295" cy="75819"/>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11" name="Group 10"/>
          <p:cNvGrpSpPr/>
          <p:nvPr/>
        </p:nvGrpSpPr>
        <p:grpSpPr>
          <a:xfrm>
            <a:off x="-37913" y="4265303"/>
            <a:ext cx="9219825" cy="2285635"/>
            <a:chOff x="-75825" y="4411250"/>
            <a:chExt cx="9219825" cy="2285635"/>
          </a:xfrm>
        </p:grpSpPr>
        <p:pic>
          <p:nvPicPr>
            <p:cNvPr id="8" name="Picture 7"/>
            <p:cNvPicPr>
              <a:picLocks noChangeAspect="1"/>
            </p:cNvPicPr>
            <p:nvPr/>
          </p:nvPicPr>
          <p:blipFill>
            <a:blip r:embed="rId3"/>
            <a:stretch>
              <a:fillRect/>
            </a:stretch>
          </p:blipFill>
          <p:spPr>
            <a:xfrm>
              <a:off x="2646331" y="4411250"/>
              <a:ext cx="3571305" cy="2285635"/>
            </a:xfrm>
            <a:prstGeom prst="rect">
              <a:avLst/>
            </a:prstGeom>
          </p:spPr>
        </p:pic>
        <p:pic>
          <p:nvPicPr>
            <p:cNvPr id="9" name="Picture 8"/>
            <p:cNvPicPr>
              <a:picLocks noChangeAspect="1"/>
            </p:cNvPicPr>
            <p:nvPr/>
          </p:nvPicPr>
          <p:blipFill>
            <a:blip r:embed="rId4"/>
            <a:stretch>
              <a:fillRect/>
            </a:stretch>
          </p:blipFill>
          <p:spPr>
            <a:xfrm>
              <a:off x="5995846" y="4694111"/>
              <a:ext cx="3148154" cy="1854549"/>
            </a:xfrm>
            <a:prstGeom prst="rect">
              <a:avLst/>
            </a:prstGeom>
          </p:spPr>
        </p:pic>
        <p:pic>
          <p:nvPicPr>
            <p:cNvPr id="10" name="Picture 9"/>
            <p:cNvPicPr>
              <a:picLocks noChangeAspect="1"/>
            </p:cNvPicPr>
            <p:nvPr/>
          </p:nvPicPr>
          <p:blipFill>
            <a:blip r:embed="rId5"/>
            <a:stretch>
              <a:fillRect/>
            </a:stretch>
          </p:blipFill>
          <p:spPr>
            <a:xfrm>
              <a:off x="-75825" y="4694111"/>
              <a:ext cx="3009633" cy="2002774"/>
            </a:xfrm>
            <a:prstGeom prst="rect">
              <a:avLst/>
            </a:prstGeom>
          </p:spPr>
        </p:pic>
      </p:grpSp>
    </p:spTree>
    <p:extLst>
      <p:ext uri="{BB962C8B-B14F-4D97-AF65-F5344CB8AC3E}">
        <p14:creationId xmlns:p14="http://schemas.microsoft.com/office/powerpoint/2010/main" val="396697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smtClean="0"/>
              <a:t>Preparations</a:t>
            </a:r>
            <a:endParaRPr lang="en-US" dirty="0"/>
          </a:p>
        </p:txBody>
      </p:sp>
      <p:sp>
        <p:nvSpPr>
          <p:cNvPr id="3" name="Content Placeholder 2"/>
          <p:cNvSpPr>
            <a:spLocks noGrp="1"/>
          </p:cNvSpPr>
          <p:nvPr>
            <p:ph idx="1"/>
          </p:nvPr>
        </p:nvSpPr>
        <p:spPr>
          <a:xfrm>
            <a:off x="631675" y="2637291"/>
            <a:ext cx="7662864" cy="3267169"/>
          </a:xfrm>
        </p:spPr>
        <p:txBody>
          <a:bodyPr/>
          <a:lstStyle/>
          <a:p>
            <a:endParaRPr lang="en-US" dirty="0"/>
          </a:p>
        </p:txBody>
      </p:sp>
      <p:pic>
        <p:nvPicPr>
          <p:cNvPr id="4" name="Picture 3"/>
          <p:cNvPicPr>
            <a:picLocks noChangeAspect="1"/>
          </p:cNvPicPr>
          <p:nvPr/>
        </p:nvPicPr>
        <p:blipFill>
          <a:blip r:embed="rId3"/>
          <a:stretch>
            <a:fillRect/>
          </a:stretch>
        </p:blipFill>
        <p:spPr>
          <a:xfrm>
            <a:off x="4563601" y="2191982"/>
            <a:ext cx="3251200" cy="3251200"/>
          </a:xfrm>
          <a:prstGeom prst="rect">
            <a:avLst/>
          </a:prstGeom>
        </p:spPr>
      </p:pic>
      <p:pic>
        <p:nvPicPr>
          <p:cNvPr id="5" name="Picture 4"/>
          <p:cNvPicPr>
            <a:picLocks noChangeAspect="1"/>
          </p:cNvPicPr>
          <p:nvPr/>
        </p:nvPicPr>
        <p:blipFill>
          <a:blip r:embed="rId4"/>
          <a:stretch>
            <a:fillRect/>
          </a:stretch>
        </p:blipFill>
        <p:spPr>
          <a:xfrm>
            <a:off x="1211907" y="2191982"/>
            <a:ext cx="3251200" cy="3251200"/>
          </a:xfrm>
          <a:prstGeom prst="rect">
            <a:avLst/>
          </a:prstGeom>
        </p:spPr>
      </p:pic>
    </p:spTree>
    <p:extLst>
      <p:ext uri="{BB962C8B-B14F-4D97-AF65-F5344CB8AC3E}">
        <p14:creationId xmlns:p14="http://schemas.microsoft.com/office/powerpoint/2010/main" val="37156151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smtClean="0"/>
              <a:t>Preparations</a:t>
            </a:r>
            <a:endParaRPr lang="en-US" dirty="0"/>
          </a:p>
        </p:txBody>
      </p:sp>
      <p:pic>
        <p:nvPicPr>
          <p:cNvPr id="6" name="Content Placeholder 5"/>
          <p:cNvPicPr>
            <a:picLocks noGrp="1" noChangeAspect="1"/>
          </p:cNvPicPr>
          <p:nvPr>
            <p:ph idx="1"/>
          </p:nvPr>
        </p:nvPicPr>
        <p:blipFill rotWithShape="1">
          <a:blip r:embed="rId3"/>
          <a:srcRect l="-2561" t="212" r="1" b="29409"/>
          <a:stretch/>
        </p:blipFill>
        <p:spPr>
          <a:xfrm>
            <a:off x="457200" y="1705911"/>
            <a:ext cx="8440369" cy="1307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672945" y="3260185"/>
            <a:ext cx="7162019" cy="1446550"/>
          </a:xfrm>
          <a:prstGeom prst="rect">
            <a:avLst/>
          </a:prstGeom>
          <a:noFill/>
        </p:spPr>
        <p:txBody>
          <a:bodyPr wrap="square" rtlCol="0">
            <a:spAutoFit/>
          </a:bodyPr>
          <a:lstStyle/>
          <a:p>
            <a:pPr marL="285750" indent="-285750">
              <a:buFont typeface="Wingdings" charset="2"/>
              <a:buChar char="Ø"/>
            </a:pPr>
            <a:r>
              <a:rPr lang="en-US" sz="2200" dirty="0" smtClean="0"/>
              <a:t>Improves pancreatic duct visualization</a:t>
            </a:r>
          </a:p>
          <a:p>
            <a:pPr marL="285750" indent="-285750">
              <a:buFont typeface="Wingdings" charset="2"/>
              <a:buChar char="Ø"/>
            </a:pPr>
            <a:r>
              <a:rPr lang="en-US" sz="2200" dirty="0" smtClean="0"/>
              <a:t>Provides functional information </a:t>
            </a:r>
          </a:p>
          <a:p>
            <a:pPr marL="285750" indent="-285750">
              <a:buFont typeface="Wingdings" charset="2"/>
              <a:buChar char="Ø"/>
            </a:pPr>
            <a:r>
              <a:rPr lang="en-US" sz="2200" dirty="0" smtClean="0"/>
              <a:t>Need to acquire every 30 sec for the 1</a:t>
            </a:r>
            <a:r>
              <a:rPr lang="en-US" sz="2200" baseline="30000" dirty="0" smtClean="0"/>
              <a:t>st</a:t>
            </a:r>
            <a:r>
              <a:rPr lang="en-US" sz="2200" dirty="0" smtClean="0"/>
              <a:t> 5 min after injection</a:t>
            </a:r>
            <a:endParaRPr lang="en-US" sz="2200" dirty="0"/>
          </a:p>
        </p:txBody>
      </p:sp>
    </p:spTree>
    <p:extLst>
      <p:ext uri="{BB962C8B-B14F-4D97-AF65-F5344CB8AC3E}">
        <p14:creationId xmlns:p14="http://schemas.microsoft.com/office/powerpoint/2010/main" val="36624894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MR basics</a:t>
            </a:r>
            <a:endParaRPr lang="en-US" dirty="0"/>
          </a:p>
        </p:txBody>
      </p:sp>
      <p:pic>
        <p:nvPicPr>
          <p:cNvPr id="2" name="t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46637" y="2743225"/>
            <a:ext cx="4487863" cy="3267075"/>
          </a:xfrm>
        </p:spPr>
      </p:pic>
    </p:spTree>
    <p:extLst>
      <p:ext uri="{BB962C8B-B14F-4D97-AF65-F5344CB8AC3E}">
        <p14:creationId xmlns:p14="http://schemas.microsoft.com/office/powerpoint/2010/main" val="6149326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dirty="0" smtClean="0"/>
              <a:t>Preparations</a:t>
            </a:r>
            <a:endParaRPr lang="en-US" dirty="0"/>
          </a:p>
        </p:txBody>
      </p:sp>
      <p:pic>
        <p:nvPicPr>
          <p:cNvPr id="4" name="Content Placeholder 3"/>
          <p:cNvPicPr>
            <a:picLocks noGrp="1" noChangeAspect="1"/>
          </p:cNvPicPr>
          <p:nvPr>
            <p:ph idx="1"/>
          </p:nvPr>
        </p:nvPicPr>
        <p:blipFill rotWithShape="1">
          <a:blip r:embed="rId3"/>
          <a:srcRect l="-24086" r="745" b="50340"/>
          <a:stretch/>
        </p:blipFill>
        <p:spPr>
          <a:xfrm>
            <a:off x="-888691" y="1315882"/>
            <a:ext cx="6850418" cy="2247578"/>
          </a:xfrm>
        </p:spPr>
      </p:pic>
      <p:pic>
        <p:nvPicPr>
          <p:cNvPr id="5" name="Picture 4"/>
          <p:cNvPicPr>
            <a:picLocks noChangeAspect="1"/>
          </p:cNvPicPr>
          <p:nvPr/>
        </p:nvPicPr>
        <p:blipFill rotWithShape="1">
          <a:blip r:embed="rId4"/>
          <a:srcRect t="55317"/>
          <a:stretch/>
        </p:blipFill>
        <p:spPr>
          <a:xfrm>
            <a:off x="457200" y="3833071"/>
            <a:ext cx="5584405" cy="2033367"/>
          </a:xfrm>
          <a:prstGeom prst="rect">
            <a:avLst/>
          </a:prstGeom>
        </p:spPr>
      </p:pic>
      <p:grpSp>
        <p:nvGrpSpPr>
          <p:cNvPr id="10" name="Group 9"/>
          <p:cNvGrpSpPr/>
          <p:nvPr/>
        </p:nvGrpSpPr>
        <p:grpSpPr>
          <a:xfrm>
            <a:off x="457200" y="3194128"/>
            <a:ext cx="5286531" cy="2672310"/>
            <a:chOff x="457200" y="3194128"/>
            <a:chExt cx="5286531" cy="2672310"/>
          </a:xfrm>
        </p:grpSpPr>
        <p:sp>
          <p:nvSpPr>
            <p:cNvPr id="6" name="TextBox 5"/>
            <p:cNvSpPr txBox="1"/>
            <p:nvPr/>
          </p:nvSpPr>
          <p:spPr>
            <a:xfrm>
              <a:off x="549729" y="3194128"/>
              <a:ext cx="1914577" cy="369332"/>
            </a:xfrm>
            <a:prstGeom prst="rect">
              <a:avLst/>
            </a:prstGeom>
            <a:noFill/>
          </p:spPr>
          <p:txBody>
            <a:bodyPr wrap="square" rtlCol="0">
              <a:spAutoFit/>
            </a:bodyPr>
            <a:lstStyle/>
            <a:p>
              <a:r>
                <a:rPr lang="en-US" dirty="0" smtClean="0">
                  <a:solidFill>
                    <a:schemeClr val="bg1"/>
                  </a:solidFill>
                </a:rPr>
                <a:t>T2W thick slices </a:t>
              </a:r>
              <a:endParaRPr lang="en-US" dirty="0">
                <a:solidFill>
                  <a:schemeClr val="bg1"/>
                </a:solidFill>
              </a:endParaRPr>
            </a:p>
          </p:txBody>
        </p:sp>
        <p:sp>
          <p:nvSpPr>
            <p:cNvPr id="7" name="TextBox 6"/>
            <p:cNvSpPr txBox="1"/>
            <p:nvPr/>
          </p:nvSpPr>
          <p:spPr>
            <a:xfrm>
              <a:off x="3308607" y="3194128"/>
              <a:ext cx="2435124" cy="369332"/>
            </a:xfrm>
            <a:prstGeom prst="rect">
              <a:avLst/>
            </a:prstGeom>
            <a:noFill/>
          </p:spPr>
          <p:txBody>
            <a:bodyPr wrap="square" rtlCol="0">
              <a:spAutoFit/>
            </a:bodyPr>
            <a:lstStyle/>
            <a:p>
              <a:r>
                <a:rPr lang="en-US" dirty="0" smtClean="0">
                  <a:solidFill>
                    <a:schemeClr val="bg1"/>
                  </a:solidFill>
                </a:rPr>
                <a:t>3 min after secretin</a:t>
              </a:r>
              <a:endParaRPr lang="en-US" dirty="0">
                <a:solidFill>
                  <a:schemeClr val="bg1"/>
                </a:solidFill>
              </a:endParaRPr>
            </a:p>
          </p:txBody>
        </p:sp>
        <p:sp>
          <p:nvSpPr>
            <p:cNvPr id="8" name="TextBox 7"/>
            <p:cNvSpPr txBox="1"/>
            <p:nvPr/>
          </p:nvSpPr>
          <p:spPr>
            <a:xfrm>
              <a:off x="457200" y="5497106"/>
              <a:ext cx="2435124" cy="369332"/>
            </a:xfrm>
            <a:prstGeom prst="rect">
              <a:avLst/>
            </a:prstGeom>
            <a:noFill/>
          </p:spPr>
          <p:txBody>
            <a:bodyPr wrap="square" rtlCol="0">
              <a:spAutoFit/>
            </a:bodyPr>
            <a:lstStyle/>
            <a:p>
              <a:r>
                <a:rPr lang="en-US" dirty="0" smtClean="0">
                  <a:solidFill>
                    <a:schemeClr val="bg1"/>
                  </a:solidFill>
                </a:rPr>
                <a:t>5 min after secretin</a:t>
              </a:r>
              <a:endParaRPr lang="en-US" dirty="0">
                <a:solidFill>
                  <a:schemeClr val="bg1"/>
                </a:solidFill>
              </a:endParaRPr>
            </a:p>
          </p:txBody>
        </p:sp>
        <p:sp>
          <p:nvSpPr>
            <p:cNvPr id="9" name="TextBox 8"/>
            <p:cNvSpPr txBox="1"/>
            <p:nvPr/>
          </p:nvSpPr>
          <p:spPr>
            <a:xfrm>
              <a:off x="3308607" y="5497106"/>
              <a:ext cx="2435124" cy="369332"/>
            </a:xfrm>
            <a:prstGeom prst="rect">
              <a:avLst/>
            </a:prstGeom>
            <a:noFill/>
          </p:spPr>
          <p:txBody>
            <a:bodyPr wrap="square" rtlCol="0">
              <a:spAutoFit/>
            </a:bodyPr>
            <a:lstStyle/>
            <a:p>
              <a:r>
                <a:rPr lang="en-US" dirty="0" smtClean="0">
                  <a:solidFill>
                    <a:schemeClr val="bg1"/>
                  </a:solidFill>
                </a:rPr>
                <a:t>10 min after secretin IV</a:t>
              </a:r>
              <a:endParaRPr lang="en-US" dirty="0">
                <a:solidFill>
                  <a:schemeClr val="bg1"/>
                </a:solidFill>
              </a:endParaRPr>
            </a:p>
          </p:txBody>
        </p:sp>
      </p:grpSp>
    </p:spTree>
    <p:extLst>
      <p:ext uri="{BB962C8B-B14F-4D97-AF65-F5344CB8AC3E}">
        <p14:creationId xmlns:p14="http://schemas.microsoft.com/office/powerpoint/2010/main" val="40393530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smtClean="0"/>
              <a:t>Preparations</a:t>
            </a:r>
            <a:endParaRPr lang="en-US" dirty="0"/>
          </a:p>
        </p:txBody>
      </p:sp>
      <p:pic>
        <p:nvPicPr>
          <p:cNvPr id="4" name="Content Placeholder 3"/>
          <p:cNvPicPr>
            <a:picLocks noGrp="1" noChangeAspect="1"/>
          </p:cNvPicPr>
          <p:nvPr>
            <p:ph idx="1"/>
          </p:nvPr>
        </p:nvPicPr>
        <p:blipFill>
          <a:blip r:embed="rId3"/>
          <a:srcRect l="9731" r="9731"/>
          <a:stretch>
            <a:fillRect/>
          </a:stretch>
        </p:blipFill>
        <p:spPr/>
      </p:pic>
      <p:sp>
        <p:nvSpPr>
          <p:cNvPr id="5" name="TextBox 4"/>
          <p:cNvSpPr txBox="1"/>
          <p:nvPr/>
        </p:nvSpPr>
        <p:spPr>
          <a:xfrm>
            <a:off x="739775" y="5521716"/>
            <a:ext cx="1914577" cy="369332"/>
          </a:xfrm>
          <a:prstGeom prst="rect">
            <a:avLst/>
          </a:prstGeom>
          <a:noFill/>
        </p:spPr>
        <p:txBody>
          <a:bodyPr wrap="square" rtlCol="0">
            <a:spAutoFit/>
          </a:bodyPr>
          <a:lstStyle/>
          <a:p>
            <a:r>
              <a:rPr lang="en-US" dirty="0" smtClean="0">
                <a:solidFill>
                  <a:schemeClr val="bg1"/>
                </a:solidFill>
              </a:rPr>
              <a:t>T2W thick slices </a:t>
            </a:r>
            <a:endParaRPr lang="en-US" dirty="0">
              <a:solidFill>
                <a:schemeClr val="bg1"/>
              </a:solidFill>
            </a:endParaRPr>
          </a:p>
        </p:txBody>
      </p:sp>
      <p:sp>
        <p:nvSpPr>
          <p:cNvPr id="6" name="TextBox 5"/>
          <p:cNvSpPr txBox="1"/>
          <p:nvPr/>
        </p:nvSpPr>
        <p:spPr>
          <a:xfrm>
            <a:off x="4768235" y="5521716"/>
            <a:ext cx="2435124" cy="369332"/>
          </a:xfrm>
          <a:prstGeom prst="rect">
            <a:avLst/>
          </a:prstGeom>
          <a:noFill/>
        </p:spPr>
        <p:txBody>
          <a:bodyPr wrap="square" rtlCol="0">
            <a:spAutoFit/>
          </a:bodyPr>
          <a:lstStyle/>
          <a:p>
            <a:r>
              <a:rPr lang="en-US" dirty="0" smtClean="0">
                <a:solidFill>
                  <a:schemeClr val="bg1"/>
                </a:solidFill>
              </a:rPr>
              <a:t>3 min after secretin</a:t>
            </a:r>
            <a:endParaRPr lang="en-US" dirty="0">
              <a:solidFill>
                <a:schemeClr val="bg1"/>
              </a:solidFill>
            </a:endParaRPr>
          </a:p>
        </p:txBody>
      </p:sp>
    </p:spTree>
    <p:extLst>
      <p:ext uri="{BB962C8B-B14F-4D97-AF65-F5344CB8AC3E}">
        <p14:creationId xmlns:p14="http://schemas.microsoft.com/office/powerpoint/2010/main" val="27269509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conclusion</a:t>
            </a:r>
            <a:endParaRPr lang="he-IL" dirty="0"/>
          </a:p>
        </p:txBody>
      </p:sp>
      <p:sp>
        <p:nvSpPr>
          <p:cNvPr id="3" name="Content Placeholder 2"/>
          <p:cNvSpPr>
            <a:spLocks noGrp="1"/>
          </p:cNvSpPr>
          <p:nvPr>
            <p:ph idx="1"/>
          </p:nvPr>
        </p:nvSpPr>
        <p:spPr/>
        <p:txBody>
          <a:bodyPr/>
          <a:lstStyle/>
          <a:p>
            <a:r>
              <a:rPr lang="en-US" dirty="0" smtClean="0">
                <a:solidFill>
                  <a:srgbClr val="000000"/>
                </a:solidFill>
              </a:rPr>
              <a:t>MRCP has high sensitivity and specificity however:</a:t>
            </a:r>
          </a:p>
          <a:p>
            <a:pPr lvl="1"/>
            <a:r>
              <a:rPr lang="en-US" sz="2200" dirty="0" smtClean="0">
                <a:solidFill>
                  <a:srgbClr val="000000"/>
                </a:solidFill>
              </a:rPr>
              <a:t>Always </a:t>
            </a:r>
            <a:r>
              <a:rPr lang="en-US" sz="2200" dirty="0">
                <a:solidFill>
                  <a:srgbClr val="000000"/>
                </a:solidFill>
              </a:rPr>
              <a:t>look at all the sequences</a:t>
            </a:r>
          </a:p>
          <a:p>
            <a:pPr lvl="1"/>
            <a:r>
              <a:rPr lang="en-US" sz="2200" dirty="0">
                <a:solidFill>
                  <a:srgbClr val="000000"/>
                </a:solidFill>
              </a:rPr>
              <a:t>Make sure the pathology is seen on more </a:t>
            </a:r>
            <a:r>
              <a:rPr lang="en-US" sz="2200" dirty="0" smtClean="0">
                <a:solidFill>
                  <a:srgbClr val="000000"/>
                </a:solidFill>
              </a:rPr>
              <a:t>than a </a:t>
            </a:r>
            <a:r>
              <a:rPr lang="en-US" sz="2200" dirty="0">
                <a:solidFill>
                  <a:srgbClr val="000000"/>
                </a:solidFill>
              </a:rPr>
              <a:t>single </a:t>
            </a:r>
            <a:r>
              <a:rPr lang="en-US" sz="2200" dirty="0" smtClean="0">
                <a:solidFill>
                  <a:srgbClr val="000000"/>
                </a:solidFill>
              </a:rPr>
              <a:t>image</a:t>
            </a:r>
          </a:p>
          <a:p>
            <a:pPr lvl="1"/>
            <a:r>
              <a:rPr lang="en-US" sz="2200" dirty="0" smtClean="0">
                <a:solidFill>
                  <a:srgbClr val="000000"/>
                </a:solidFill>
              </a:rPr>
              <a:t>Add contrast if needed</a:t>
            </a:r>
            <a:endParaRPr lang="en-US" sz="2200" dirty="0">
              <a:solidFill>
                <a:srgbClr val="000000"/>
              </a:solidFill>
            </a:endParaRPr>
          </a:p>
          <a:p>
            <a:endParaRPr lang="he-IL" dirty="0"/>
          </a:p>
        </p:txBody>
      </p:sp>
    </p:spTree>
    <p:extLst>
      <p:ext uri="{BB962C8B-B14F-4D97-AF65-F5344CB8AC3E}">
        <p14:creationId xmlns:p14="http://schemas.microsoft.com/office/powerpoint/2010/main" val="41472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additive="base">
                                        <p:cTn id="1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anim calcmode="lin" valueType="num">
                                      <p:cBhvr>
                                        <p:cTn id="2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he-IL" dirty="0"/>
          </a:p>
        </p:txBody>
      </p:sp>
      <p:sp>
        <p:nvSpPr>
          <p:cNvPr id="3" name="Content Placeholder 2"/>
          <p:cNvSpPr>
            <a:spLocks noGrp="1"/>
          </p:cNvSpPr>
          <p:nvPr>
            <p:ph idx="1"/>
          </p:nvPr>
        </p:nvSpPr>
        <p:spPr/>
        <p:txBody>
          <a:bodyPr/>
          <a:lstStyle/>
          <a:p>
            <a:endParaRPr lang="he-IL" dirty="0"/>
          </a:p>
        </p:txBody>
      </p:sp>
      <p:pic>
        <p:nvPicPr>
          <p:cNvPr id="11266" name="Picture 2" descr="C:\Users\owner\Documents\41209235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033" y="1600200"/>
            <a:ext cx="6930189" cy="389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2914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smtClean="0"/>
              <a:t>MR basics</a:t>
            </a:r>
            <a:endParaRPr lang="en-US" dirty="0"/>
          </a:p>
        </p:txBody>
      </p:sp>
      <p:sp>
        <p:nvSpPr>
          <p:cNvPr id="3" name="Content Placeholder 2"/>
          <p:cNvSpPr>
            <a:spLocks noGrp="1"/>
          </p:cNvSpPr>
          <p:nvPr>
            <p:ph idx="1"/>
          </p:nvPr>
        </p:nvSpPr>
        <p:spPr>
          <a:xfrm>
            <a:off x="739775" y="2354943"/>
            <a:ext cx="7662864" cy="3267169"/>
          </a:xfrm>
        </p:spPr>
        <p:txBody>
          <a:bodyPr/>
          <a:lstStyle/>
          <a:p>
            <a:r>
              <a:rPr lang="en-US" dirty="0" smtClean="0"/>
              <a:t>The time to relaxation of protons varies between tissues</a:t>
            </a:r>
          </a:p>
          <a:p>
            <a:r>
              <a:rPr lang="en-US" dirty="0" smtClean="0"/>
              <a:t>TE- time to echo</a:t>
            </a:r>
            <a:endParaRPr lang="en-US" dirty="0"/>
          </a:p>
        </p:txBody>
      </p:sp>
      <p:grpSp>
        <p:nvGrpSpPr>
          <p:cNvPr id="11" name="Group 10"/>
          <p:cNvGrpSpPr/>
          <p:nvPr/>
        </p:nvGrpSpPr>
        <p:grpSpPr>
          <a:xfrm>
            <a:off x="3456012" y="3180376"/>
            <a:ext cx="5495769" cy="3590119"/>
            <a:chOff x="1824114" y="2943476"/>
            <a:chExt cx="5495769" cy="3590119"/>
          </a:xfrm>
        </p:grpSpPr>
        <p:grpSp>
          <p:nvGrpSpPr>
            <p:cNvPr id="10" name="Group 9"/>
            <p:cNvGrpSpPr/>
            <p:nvPr/>
          </p:nvGrpSpPr>
          <p:grpSpPr>
            <a:xfrm>
              <a:off x="1824114" y="2943476"/>
              <a:ext cx="5495769" cy="3590119"/>
              <a:chOff x="1824114" y="2943476"/>
              <a:chExt cx="5495769" cy="3590119"/>
            </a:xfrm>
          </p:grpSpPr>
          <p:grpSp>
            <p:nvGrpSpPr>
              <p:cNvPr id="9" name="Group 8"/>
              <p:cNvGrpSpPr/>
              <p:nvPr/>
            </p:nvGrpSpPr>
            <p:grpSpPr>
              <a:xfrm>
                <a:off x="1824114" y="2943476"/>
                <a:ext cx="5495769" cy="3323974"/>
                <a:chOff x="1824114" y="2943476"/>
                <a:chExt cx="5495769" cy="3323974"/>
              </a:xfrm>
            </p:grpSpPr>
            <p:pic>
              <p:nvPicPr>
                <p:cNvPr id="1028" name="Picture 4" descr="C:\Users\owner\Documents\T2 WEIGHTED GRAPH.png"/>
                <p:cNvPicPr>
                  <a:picLocks noChangeAspect="1" noChangeArrowheads="1"/>
                </p:cNvPicPr>
                <p:nvPr/>
              </p:nvPicPr>
              <p:blipFill rotWithShape="1">
                <a:blip r:embed="rId3">
                  <a:extLst>
                    <a:ext uri="{28A0092B-C50C-407E-A947-70E740481C1C}">
                      <a14:useLocalDpi xmlns:a14="http://schemas.microsoft.com/office/drawing/2010/main" val="0"/>
                    </a:ext>
                  </a:extLst>
                </a:blip>
                <a:srcRect b="11309"/>
                <a:stretch/>
              </p:blipFill>
              <p:spPr bwMode="auto">
                <a:xfrm>
                  <a:off x="1824114" y="2943476"/>
                  <a:ext cx="5495769" cy="332397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819525" y="4662613"/>
                  <a:ext cx="895350" cy="369332"/>
                </a:xfrm>
                <a:prstGeom prst="rect">
                  <a:avLst/>
                </a:prstGeom>
                <a:solidFill>
                  <a:schemeClr val="bg1"/>
                </a:solidFill>
              </p:spPr>
              <p:txBody>
                <a:bodyPr wrap="square" rtlCol="1">
                  <a:spAutoFit/>
                </a:bodyPr>
                <a:lstStyle/>
                <a:p>
                  <a:r>
                    <a:rPr lang="en-US" dirty="0" smtClean="0"/>
                    <a:t>water</a:t>
                  </a:r>
                  <a:endParaRPr lang="he-IL" dirty="0"/>
                </a:p>
              </p:txBody>
            </p:sp>
          </p:grpSp>
          <p:sp>
            <p:nvSpPr>
              <p:cNvPr id="13" name="TextBox 12"/>
              <p:cNvSpPr txBox="1"/>
              <p:nvPr/>
            </p:nvSpPr>
            <p:spPr>
              <a:xfrm>
                <a:off x="6172199" y="6164263"/>
                <a:ext cx="1147683" cy="369332"/>
              </a:xfrm>
              <a:prstGeom prst="rect">
                <a:avLst/>
              </a:prstGeom>
              <a:solidFill>
                <a:schemeClr val="bg1"/>
              </a:solidFill>
            </p:spPr>
            <p:txBody>
              <a:bodyPr wrap="square" rtlCol="1">
                <a:spAutoFit/>
              </a:bodyPr>
              <a:lstStyle/>
              <a:p>
                <a:r>
                  <a:rPr lang="en-US" dirty="0" smtClean="0"/>
                  <a:t>TE (</a:t>
                </a:r>
                <a:r>
                  <a:rPr lang="en-US" dirty="0" err="1" smtClean="0"/>
                  <a:t>ms</a:t>
                </a:r>
                <a:r>
                  <a:rPr lang="en-US" dirty="0" smtClean="0"/>
                  <a:t>)</a:t>
                </a:r>
                <a:endParaRPr lang="he-IL" dirty="0"/>
              </a:p>
            </p:txBody>
          </p:sp>
        </p:grpSp>
        <p:sp>
          <p:nvSpPr>
            <p:cNvPr id="15" name="TextBox 14"/>
            <p:cNvSpPr txBox="1"/>
            <p:nvPr/>
          </p:nvSpPr>
          <p:spPr>
            <a:xfrm>
              <a:off x="3448049" y="3668713"/>
              <a:ext cx="1524001" cy="646331"/>
            </a:xfrm>
            <a:prstGeom prst="rect">
              <a:avLst/>
            </a:prstGeom>
            <a:solidFill>
              <a:schemeClr val="bg1"/>
            </a:solidFill>
          </p:spPr>
          <p:txBody>
            <a:bodyPr wrap="square" rtlCol="1">
              <a:spAutoFit/>
            </a:bodyPr>
            <a:lstStyle/>
            <a:p>
              <a:r>
                <a:rPr lang="en-US" dirty="0" smtClean="0"/>
                <a:t>Short TE</a:t>
              </a:r>
            </a:p>
            <a:p>
              <a:r>
                <a:rPr lang="en-US" dirty="0" smtClean="0"/>
                <a:t>Poor contrast </a:t>
              </a:r>
              <a:endParaRPr lang="he-IL" dirty="0"/>
            </a:p>
          </p:txBody>
        </p:sp>
        <p:sp>
          <p:nvSpPr>
            <p:cNvPr id="16" name="TextBox 15"/>
            <p:cNvSpPr txBox="1"/>
            <p:nvPr/>
          </p:nvSpPr>
          <p:spPr>
            <a:xfrm>
              <a:off x="5333999" y="3959132"/>
              <a:ext cx="1832596" cy="646331"/>
            </a:xfrm>
            <a:prstGeom prst="rect">
              <a:avLst/>
            </a:prstGeom>
            <a:solidFill>
              <a:schemeClr val="bg1"/>
            </a:solidFill>
          </p:spPr>
          <p:txBody>
            <a:bodyPr wrap="square" rtlCol="1">
              <a:spAutoFit/>
            </a:bodyPr>
            <a:lstStyle/>
            <a:p>
              <a:r>
                <a:rPr lang="en-US" dirty="0" smtClean="0"/>
                <a:t>Long TE</a:t>
              </a:r>
            </a:p>
            <a:p>
              <a:r>
                <a:rPr lang="en-US" dirty="0" smtClean="0"/>
                <a:t>Good contrast </a:t>
              </a:r>
              <a:endParaRPr lang="he-IL" dirty="0"/>
            </a:p>
          </p:txBody>
        </p:sp>
      </p:grpSp>
    </p:spTree>
    <p:extLst>
      <p:ext uri="{BB962C8B-B14F-4D97-AF65-F5344CB8AC3E}">
        <p14:creationId xmlns:p14="http://schemas.microsoft.com/office/powerpoint/2010/main" val="5507567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MR basics</a:t>
            </a:r>
            <a:endParaRPr lang="en-US" dirty="0"/>
          </a:p>
        </p:txBody>
      </p:sp>
      <p:sp>
        <p:nvSpPr>
          <p:cNvPr id="3" name="Content Placeholder 2"/>
          <p:cNvSpPr>
            <a:spLocks noGrp="1"/>
          </p:cNvSpPr>
          <p:nvPr>
            <p:ph idx="1"/>
          </p:nvPr>
        </p:nvSpPr>
        <p:spPr>
          <a:xfrm>
            <a:off x="739775" y="2313586"/>
            <a:ext cx="7662864" cy="3267169"/>
          </a:xfrm>
        </p:spPr>
        <p:txBody>
          <a:bodyPr/>
          <a:lstStyle/>
          <a:p>
            <a:r>
              <a:rPr lang="en-US" dirty="0" smtClean="0"/>
              <a:t>The MRCP sequences- based on heavily weighted T2 images </a:t>
            </a:r>
          </a:p>
          <a:p>
            <a:r>
              <a:rPr lang="en-US" dirty="0"/>
              <a:t>L</a:t>
            </a:r>
            <a:r>
              <a:rPr lang="en-US" dirty="0" smtClean="0"/>
              <a:t>ong TR and long TE</a:t>
            </a:r>
          </a:p>
          <a:p>
            <a:r>
              <a:rPr lang="en-US" dirty="0" smtClean="0"/>
              <a:t>Great contrast  between fluid filled structures and other structures.   </a:t>
            </a:r>
            <a:endParaRPr lang="en-US" b="1" u="sng" dirty="0"/>
          </a:p>
          <a:p>
            <a:endParaRPr lang="en-US" b="1" u="sng" dirty="0" smtClean="0"/>
          </a:p>
        </p:txBody>
      </p:sp>
      <p:pic>
        <p:nvPicPr>
          <p:cNvPr id="2050" name="Picture 2" descr="D:\MRCP 2\ser010img00020.jpg"/>
          <p:cNvPicPr>
            <a:picLocks noChangeAspect="1" noChangeArrowheads="1"/>
          </p:cNvPicPr>
          <p:nvPr/>
        </p:nvPicPr>
        <p:blipFill rotWithShape="1">
          <a:blip r:embed="rId3">
            <a:extLst>
              <a:ext uri="{28A0092B-C50C-407E-A947-70E740481C1C}">
                <a14:useLocalDpi xmlns:a14="http://schemas.microsoft.com/office/drawing/2010/main" val="0"/>
              </a:ext>
            </a:extLst>
          </a:blip>
          <a:srcRect t="18597"/>
          <a:stretch/>
        </p:blipFill>
        <p:spPr bwMode="auto">
          <a:xfrm>
            <a:off x="6195060" y="4309167"/>
            <a:ext cx="2697480"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7724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MRCP acquisition</a:t>
            </a:r>
            <a:endParaRPr lang="en-US" dirty="0"/>
          </a:p>
        </p:txBody>
      </p:sp>
      <p:sp>
        <p:nvSpPr>
          <p:cNvPr id="3" name="Content Placeholder 2"/>
          <p:cNvSpPr>
            <a:spLocks noGrp="1"/>
          </p:cNvSpPr>
          <p:nvPr>
            <p:ph idx="1"/>
          </p:nvPr>
        </p:nvSpPr>
        <p:spPr/>
        <p:txBody>
          <a:bodyPr/>
          <a:lstStyle/>
          <a:p>
            <a:r>
              <a:rPr lang="en-US" dirty="0" smtClean="0"/>
              <a:t>Axial T2 W breath hold (HASTE )</a:t>
            </a:r>
            <a:endParaRPr lang="en-US" dirty="0"/>
          </a:p>
        </p:txBody>
      </p:sp>
      <p:pic>
        <p:nvPicPr>
          <p:cNvPr id="3074" name="Picture 2" descr="D:\mrcp 10\ser006img00012.jpg"/>
          <p:cNvPicPr>
            <a:picLocks noChangeAspect="1" noChangeArrowheads="1"/>
          </p:cNvPicPr>
          <p:nvPr/>
        </p:nvPicPr>
        <p:blipFill rotWithShape="1">
          <a:blip r:embed="rId3">
            <a:extLst>
              <a:ext uri="{28A0092B-C50C-407E-A947-70E740481C1C}">
                <a14:useLocalDpi xmlns:a14="http://schemas.microsoft.com/office/drawing/2010/main" val="0"/>
              </a:ext>
            </a:extLst>
          </a:blip>
          <a:srcRect t="14965"/>
          <a:stretch/>
        </p:blipFill>
        <p:spPr bwMode="auto">
          <a:xfrm>
            <a:off x="4094158" y="3340133"/>
            <a:ext cx="4922520" cy="3441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1457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smtClean="0"/>
              <a:t>MRCP acquisition</a:t>
            </a:r>
            <a:endParaRPr lang="en-US" dirty="0"/>
          </a:p>
        </p:txBody>
      </p:sp>
      <p:sp>
        <p:nvSpPr>
          <p:cNvPr id="3" name="Content Placeholder 2"/>
          <p:cNvSpPr>
            <a:spLocks noGrp="1"/>
          </p:cNvSpPr>
          <p:nvPr>
            <p:ph idx="1"/>
          </p:nvPr>
        </p:nvSpPr>
        <p:spPr/>
        <p:txBody>
          <a:bodyPr/>
          <a:lstStyle/>
          <a:p>
            <a:r>
              <a:rPr lang="en-US" dirty="0" smtClean="0"/>
              <a:t>Thick heavily T2W slices in coronal plan in breath hold</a:t>
            </a:r>
            <a:endParaRPr lang="en-US" dirty="0"/>
          </a:p>
        </p:txBody>
      </p:sp>
      <p:pic>
        <p:nvPicPr>
          <p:cNvPr id="4" name="Picture 3"/>
          <p:cNvPicPr>
            <a:picLocks noChangeAspect="1"/>
          </p:cNvPicPr>
          <p:nvPr/>
        </p:nvPicPr>
        <p:blipFill>
          <a:blip r:embed="rId3"/>
          <a:stretch>
            <a:fillRect/>
          </a:stretch>
        </p:blipFill>
        <p:spPr>
          <a:xfrm>
            <a:off x="4713599" y="3472605"/>
            <a:ext cx="4263917" cy="3095604"/>
          </a:xfrm>
          <a:prstGeom prst="rect">
            <a:avLst/>
          </a:prstGeom>
        </p:spPr>
      </p:pic>
      <p:pic>
        <p:nvPicPr>
          <p:cNvPr id="5" name="Picture 4"/>
          <p:cNvPicPr>
            <a:picLocks noChangeAspect="1"/>
          </p:cNvPicPr>
          <p:nvPr/>
        </p:nvPicPr>
        <p:blipFill>
          <a:blip r:embed="rId4"/>
          <a:stretch>
            <a:fillRect/>
          </a:stretch>
        </p:blipFill>
        <p:spPr>
          <a:xfrm>
            <a:off x="457200" y="3754518"/>
            <a:ext cx="3761619" cy="2813691"/>
          </a:xfrm>
          <a:prstGeom prst="rect">
            <a:avLst/>
          </a:prstGeom>
        </p:spPr>
      </p:pic>
    </p:spTree>
    <p:extLst>
      <p:ext uri="{BB962C8B-B14F-4D97-AF65-F5344CB8AC3E}">
        <p14:creationId xmlns:p14="http://schemas.microsoft.com/office/powerpoint/2010/main" val="20587509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MRCP acquisition</a:t>
            </a:r>
            <a:endParaRPr lang="en-US" dirty="0"/>
          </a:p>
        </p:txBody>
      </p:sp>
      <p:sp>
        <p:nvSpPr>
          <p:cNvPr id="3" name="Content Placeholder 2"/>
          <p:cNvSpPr>
            <a:spLocks noGrp="1"/>
          </p:cNvSpPr>
          <p:nvPr>
            <p:ph idx="1"/>
          </p:nvPr>
        </p:nvSpPr>
        <p:spPr/>
        <p:txBody>
          <a:bodyPr/>
          <a:lstStyle/>
          <a:p>
            <a:r>
              <a:rPr lang="en-US" dirty="0" smtClean="0"/>
              <a:t>Thin heavily 3D T2W slices </a:t>
            </a:r>
            <a:r>
              <a:rPr lang="en-US" dirty="0"/>
              <a:t>in coronal </a:t>
            </a:r>
            <a:r>
              <a:rPr lang="en-US" dirty="0" smtClean="0"/>
              <a:t>with respiratory triggering</a:t>
            </a:r>
            <a:endParaRPr lang="en-US" dirty="0"/>
          </a:p>
        </p:txBody>
      </p:sp>
      <p:pic>
        <p:nvPicPr>
          <p:cNvPr id="4098" name="Picture 2" descr="D:\MRCP 2\ser018img00032.jpg"/>
          <p:cNvPicPr>
            <a:picLocks noChangeAspect="1" noChangeArrowheads="1"/>
          </p:cNvPicPr>
          <p:nvPr/>
        </p:nvPicPr>
        <p:blipFill rotWithShape="1">
          <a:blip r:embed="rId3">
            <a:extLst>
              <a:ext uri="{28A0092B-C50C-407E-A947-70E740481C1C}">
                <a14:useLocalDpi xmlns:a14="http://schemas.microsoft.com/office/drawing/2010/main" val="0"/>
              </a:ext>
            </a:extLst>
          </a:blip>
          <a:srcRect t="21036"/>
          <a:stretch/>
        </p:blipFill>
        <p:spPr bwMode="auto">
          <a:xfrm>
            <a:off x="4907398" y="3286125"/>
            <a:ext cx="4236602" cy="357187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owner\Documents\how to place mri respiratory gating box.jpg"/>
          <p:cNvPicPr>
            <a:picLocks noChangeAspect="1" noChangeArrowheads="1"/>
          </p:cNvPicPr>
          <p:nvPr/>
        </p:nvPicPr>
        <p:blipFill rotWithShape="1">
          <a:blip r:embed="rId4">
            <a:extLst>
              <a:ext uri="{28A0092B-C50C-407E-A947-70E740481C1C}">
                <a14:useLocalDpi xmlns:a14="http://schemas.microsoft.com/office/drawing/2010/main" val="0"/>
              </a:ext>
            </a:extLst>
          </a:blip>
          <a:srcRect l="34350" t="5659"/>
          <a:stretch/>
        </p:blipFill>
        <p:spPr bwMode="auto">
          <a:xfrm>
            <a:off x="171450" y="4133850"/>
            <a:ext cx="4324350" cy="2209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78667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Genesis.thmx</Template>
  <TotalTime>2492</TotalTime>
  <Words>2351</Words>
  <Application>Microsoft Office PowerPoint</Application>
  <PresentationFormat>Affichage à l'écran (4:3)</PresentationFormat>
  <Paragraphs>261</Paragraphs>
  <Slides>43</Slides>
  <Notes>41</Notes>
  <HiddenSlides>0</HiddenSlides>
  <MMClips>1</MMClips>
  <ScaleCrop>false</ScaleCrop>
  <HeadingPairs>
    <vt:vector size="4" baseType="variant">
      <vt:variant>
        <vt:lpstr>Thème</vt:lpstr>
      </vt:variant>
      <vt:variant>
        <vt:i4>1</vt:i4>
      </vt:variant>
      <vt:variant>
        <vt:lpstr>Titres des diapositives</vt:lpstr>
      </vt:variant>
      <vt:variant>
        <vt:i4>43</vt:i4>
      </vt:variant>
    </vt:vector>
  </HeadingPairs>
  <TitlesOfParts>
    <vt:vector size="44" baseType="lpstr">
      <vt:lpstr>Genesis</vt:lpstr>
      <vt:lpstr>MRI of biliary network:  How I optimize it?  </vt:lpstr>
      <vt:lpstr>Présentation PowerPoint</vt:lpstr>
      <vt:lpstr>MR basics</vt:lpstr>
      <vt:lpstr>MR basics</vt:lpstr>
      <vt:lpstr>MR basics</vt:lpstr>
      <vt:lpstr>MR basics</vt:lpstr>
      <vt:lpstr>MRCP acquisition</vt:lpstr>
      <vt:lpstr>MRCP acquisition</vt:lpstr>
      <vt:lpstr>MRCP acquisition</vt:lpstr>
      <vt:lpstr>MRCP acquisition</vt:lpstr>
      <vt:lpstr>MRCP acquisition</vt:lpstr>
      <vt:lpstr>Présentation PowerPoint</vt:lpstr>
      <vt:lpstr>Présentation PowerPoint</vt:lpstr>
      <vt:lpstr>Présentation PowerPoint</vt:lpstr>
      <vt:lpstr>Pitfalls</vt:lpstr>
      <vt:lpstr>Pitfalls</vt:lpstr>
      <vt:lpstr>Pitfalls</vt:lpstr>
      <vt:lpstr>Pitfalls</vt:lpstr>
      <vt:lpstr>Protocol</vt:lpstr>
      <vt:lpstr>Protocol</vt:lpstr>
      <vt:lpstr>Protocol</vt:lpstr>
      <vt:lpstr>Protocol</vt:lpstr>
      <vt:lpstr>Protocol</vt:lpstr>
      <vt:lpstr>Protocol</vt:lpstr>
      <vt:lpstr>Contrast</vt:lpstr>
      <vt:lpstr>Présentation PowerPoint</vt:lpstr>
      <vt:lpstr>Contrast</vt:lpstr>
      <vt:lpstr>Contrast</vt:lpstr>
      <vt:lpstr>Contrast</vt:lpstr>
      <vt:lpstr>Contrast</vt:lpstr>
      <vt:lpstr>Contrast</vt:lpstr>
      <vt:lpstr>Contrast</vt:lpstr>
      <vt:lpstr>Contrast</vt:lpstr>
      <vt:lpstr>Contrast</vt:lpstr>
      <vt:lpstr>Contrast</vt:lpstr>
      <vt:lpstr>Preparations</vt:lpstr>
      <vt:lpstr>Preparations</vt:lpstr>
      <vt:lpstr>Preparations</vt:lpstr>
      <vt:lpstr>Preparations</vt:lpstr>
      <vt:lpstr>Preparations</vt:lpstr>
      <vt:lpstr>Preparations</vt:lpstr>
      <vt:lpstr>In conclusion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Cohain</dc:creator>
  <cp:lastModifiedBy> </cp:lastModifiedBy>
  <cp:revision>94</cp:revision>
  <dcterms:created xsi:type="dcterms:W3CDTF">2016-05-15T20:00:34Z</dcterms:created>
  <dcterms:modified xsi:type="dcterms:W3CDTF">2016-05-22T19:58:18Z</dcterms:modified>
</cp:coreProperties>
</file>